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9"/>
  </p:notesMasterIdLst>
  <p:handoutMasterIdLst>
    <p:handoutMasterId r:id="rId30"/>
  </p:handoutMasterIdLst>
  <p:sldIdLst>
    <p:sldId id="293" r:id="rId5"/>
    <p:sldId id="300" r:id="rId6"/>
    <p:sldId id="322" r:id="rId7"/>
    <p:sldId id="304" r:id="rId8"/>
    <p:sldId id="319" r:id="rId9"/>
    <p:sldId id="320" r:id="rId10"/>
    <p:sldId id="321" r:id="rId11"/>
    <p:sldId id="301" r:id="rId12"/>
    <p:sldId id="296" r:id="rId13"/>
    <p:sldId id="302" r:id="rId14"/>
    <p:sldId id="307" r:id="rId15"/>
    <p:sldId id="309" r:id="rId16"/>
    <p:sldId id="310" r:id="rId17"/>
    <p:sldId id="318" r:id="rId18"/>
    <p:sldId id="305" r:id="rId19"/>
    <p:sldId id="306" r:id="rId20"/>
    <p:sldId id="308" r:id="rId21"/>
    <p:sldId id="312" r:id="rId22"/>
    <p:sldId id="313" r:id="rId23"/>
    <p:sldId id="314" r:id="rId24"/>
    <p:sldId id="315" r:id="rId25"/>
    <p:sldId id="316" r:id="rId26"/>
    <p:sldId id="317" r:id="rId27"/>
    <p:sldId id="299" r:id="rId28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4291" autoAdjust="0"/>
  </p:normalViewPr>
  <p:slideViewPr>
    <p:cSldViewPr snapToGrid="0">
      <p:cViewPr varScale="1">
        <p:scale>
          <a:sx n="59" d="100"/>
          <a:sy n="59" d="100"/>
        </p:scale>
        <p:origin x="1322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3494" y="8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corro Sousa" userId="b3619b73e8e02bde" providerId="LiveId" clId="{5672BCE6-2B35-400F-A93E-FD2C1FA5871A}"/>
    <pc:docChg chg="modSld">
      <pc:chgData name="Socorro Sousa" userId="b3619b73e8e02bde" providerId="LiveId" clId="{5672BCE6-2B35-400F-A93E-FD2C1FA5871A}" dt="2023-12-19T15:17:13.947" v="12" actId="400"/>
      <pc:docMkLst>
        <pc:docMk/>
      </pc:docMkLst>
      <pc:sldChg chg="modSp mod">
        <pc:chgData name="Socorro Sousa" userId="b3619b73e8e02bde" providerId="LiveId" clId="{5672BCE6-2B35-400F-A93E-FD2C1FA5871A}" dt="2023-12-19T15:09:43.245" v="3" actId="20577"/>
        <pc:sldMkLst>
          <pc:docMk/>
          <pc:sldMk cId="1309264252" sldId="308"/>
        </pc:sldMkLst>
        <pc:graphicFrameChg chg="modGraphic">
          <ac:chgData name="Socorro Sousa" userId="b3619b73e8e02bde" providerId="LiveId" clId="{5672BCE6-2B35-400F-A93E-FD2C1FA5871A}" dt="2023-12-19T15:09:43.245" v="3" actId="20577"/>
          <ac:graphicFrameMkLst>
            <pc:docMk/>
            <pc:sldMk cId="1309264252" sldId="308"/>
            <ac:graphicFrameMk id="34" creationId="{776C641B-7F34-94DC-1299-52D067914DE5}"/>
          </ac:graphicFrameMkLst>
        </pc:graphicFrameChg>
      </pc:sldChg>
      <pc:sldChg chg="modSp mod">
        <pc:chgData name="Socorro Sousa" userId="b3619b73e8e02bde" providerId="LiveId" clId="{5672BCE6-2B35-400F-A93E-FD2C1FA5871A}" dt="2023-12-19T15:17:13.947" v="12" actId="400"/>
        <pc:sldMkLst>
          <pc:docMk/>
          <pc:sldMk cId="3922031358" sldId="312"/>
        </pc:sldMkLst>
        <pc:graphicFrameChg chg="mod modGraphic">
          <ac:chgData name="Socorro Sousa" userId="b3619b73e8e02bde" providerId="LiveId" clId="{5672BCE6-2B35-400F-A93E-FD2C1FA5871A}" dt="2023-12-19T15:17:13.947" v="12" actId="400"/>
          <ac:graphicFrameMkLst>
            <pc:docMk/>
            <pc:sldMk cId="3922031358" sldId="312"/>
            <ac:graphicFrameMk id="34" creationId="{776C641B-7F34-94DC-1299-52D067914DE5}"/>
          </ac:graphicFrameMkLst>
        </pc:graphicFrameChg>
      </pc:sldChg>
      <pc:sldChg chg="modSp mod">
        <pc:chgData name="Socorro Sousa" userId="b3619b73e8e02bde" providerId="LiveId" clId="{5672BCE6-2B35-400F-A93E-FD2C1FA5871A}" dt="2023-12-19T15:13:14.862" v="10" actId="2165"/>
        <pc:sldMkLst>
          <pc:docMk/>
          <pc:sldMk cId="1515041191" sldId="315"/>
        </pc:sldMkLst>
        <pc:graphicFrameChg chg="modGraphic">
          <ac:chgData name="Socorro Sousa" userId="b3619b73e8e02bde" providerId="LiveId" clId="{5672BCE6-2B35-400F-A93E-FD2C1FA5871A}" dt="2023-12-19T15:13:14.862" v="10" actId="2165"/>
          <ac:graphicFrameMkLst>
            <pc:docMk/>
            <pc:sldMk cId="1515041191" sldId="315"/>
            <ac:graphicFrameMk id="34" creationId="{776C641B-7F34-94DC-1299-52D067914DE5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D9DCDB-A86F-492E-AA43-175E1538159D}" type="doc">
      <dgm:prSet loTypeId="urn:microsoft.com/office/officeart/2005/8/layout/process5" loCatId="process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F444A17E-2CB7-490D-ADEB-A5CDBDEBCCA2}">
      <dgm:prSet phldrT="[Texto]" custT="1"/>
      <dgm:spPr/>
      <dgm:t>
        <a:bodyPr/>
        <a:lstStyle/>
        <a:p>
          <a:r>
            <a:rPr lang="pt-BR" sz="2000" dirty="0">
              <a:latin typeface="Cambria" panose="02040503050406030204" pitchFamily="18" charset="0"/>
              <a:ea typeface="Cambria" panose="02040503050406030204" pitchFamily="18" charset="0"/>
            </a:rPr>
            <a:t>Coleta de dados</a:t>
          </a:r>
        </a:p>
      </dgm:t>
    </dgm:pt>
    <dgm:pt modelId="{9239882F-79F9-498E-98A5-614335E44B61}" type="parTrans" cxnId="{86815210-1852-4AF4-B41A-52B6F8C1D9C7}">
      <dgm:prSet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33D08520-7B58-4D73-A243-F928287FA6B4}" type="sibTrans" cxnId="{86815210-1852-4AF4-B41A-52B6F8C1D9C7}">
      <dgm:prSet custT="1"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9E4867D3-6ECB-435D-9B77-21E68A7A81A2}">
      <dgm:prSet phldrT="[Texto]" custT="1"/>
      <dgm:spPr>
        <a:solidFill>
          <a:srgbClr val="C00000"/>
        </a:solidFill>
      </dgm:spPr>
      <dgm:t>
        <a:bodyPr/>
        <a:lstStyle/>
        <a:p>
          <a:r>
            <a:rPr lang="pt-BR" sz="2000" dirty="0">
              <a:latin typeface="Cambria" panose="02040503050406030204" pitchFamily="18" charset="0"/>
              <a:ea typeface="Cambria" panose="02040503050406030204" pitchFamily="18" charset="0"/>
            </a:rPr>
            <a:t>Definição de indicadores</a:t>
          </a:r>
        </a:p>
      </dgm:t>
    </dgm:pt>
    <dgm:pt modelId="{3D99647E-46DF-4306-B7DD-EE1DD54663FA}" type="parTrans" cxnId="{0C57332E-D10A-466B-982F-A0BC5424640C}">
      <dgm:prSet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E773956B-FD9E-4AC5-B89A-B6F94A052896}" type="sibTrans" cxnId="{0C57332E-D10A-466B-982F-A0BC5424640C}">
      <dgm:prSet custT="1"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FD1A0CE7-9101-4256-84A9-D4FC05348515}">
      <dgm:prSet phldrT="[Texto]" custT="1"/>
      <dgm:spPr>
        <a:solidFill>
          <a:srgbClr val="C00000"/>
        </a:solidFill>
      </dgm:spPr>
      <dgm:t>
        <a:bodyPr/>
        <a:lstStyle/>
        <a:p>
          <a:r>
            <a:rPr lang="pt-BR" sz="2000" dirty="0">
              <a:latin typeface="Cambria" panose="02040503050406030204" pitchFamily="18" charset="0"/>
              <a:ea typeface="Cambria" panose="02040503050406030204" pitchFamily="18" charset="0"/>
            </a:rPr>
            <a:t>Desenvolvimento dos dashboards</a:t>
          </a:r>
        </a:p>
      </dgm:t>
    </dgm:pt>
    <dgm:pt modelId="{0408588C-B490-465D-A1BD-C2C68F7A318A}" type="parTrans" cxnId="{EBD8CC12-0FCD-475C-B465-C8DF73B2F5CF}">
      <dgm:prSet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C8F28D62-5CF0-43F7-8B68-E71B6AC1311F}" type="sibTrans" cxnId="{EBD8CC12-0FCD-475C-B465-C8DF73B2F5CF}">
      <dgm:prSet custT="1"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A0CC40FB-FEEC-4C8D-84BD-D733F4F2CCAE}">
      <dgm:prSet phldrT="[Texto]" custT="1"/>
      <dgm:spPr/>
      <dgm:t>
        <a:bodyPr/>
        <a:lstStyle/>
        <a:p>
          <a:r>
            <a:rPr lang="pt-BR" sz="2000" dirty="0">
              <a:latin typeface="Cambria" panose="02040503050406030204" pitchFamily="18" charset="0"/>
              <a:ea typeface="Cambria" panose="02040503050406030204" pitchFamily="18" charset="0"/>
            </a:rPr>
            <a:t>Seminário de difusão</a:t>
          </a:r>
        </a:p>
      </dgm:t>
    </dgm:pt>
    <dgm:pt modelId="{770F600E-2420-4508-BAB4-D009AA37AA57}" type="parTrans" cxnId="{F858095E-A0AC-403B-BDD1-BB85BD68B5C4}">
      <dgm:prSet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E972FDC4-6C37-42FC-A99D-B18D11F1C222}" type="sibTrans" cxnId="{F858095E-A0AC-403B-BDD1-BB85BD68B5C4}">
      <dgm:prSet custT="1"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741A4270-F05A-452C-96DF-6100604EB4E5}">
      <dgm:prSet phldrT="[Texto]" custT="1"/>
      <dgm:spPr/>
      <dgm:t>
        <a:bodyPr/>
        <a:lstStyle/>
        <a:p>
          <a:r>
            <a:rPr lang="pt-BR" sz="2000" dirty="0">
              <a:latin typeface="Cambria" panose="02040503050406030204" pitchFamily="18" charset="0"/>
              <a:ea typeface="Cambria" panose="02040503050406030204" pitchFamily="18" charset="0"/>
            </a:rPr>
            <a:t>Planejamento do SICDTEC</a:t>
          </a:r>
        </a:p>
      </dgm:t>
    </dgm:pt>
    <dgm:pt modelId="{D2974C6D-D762-4BC1-8825-C841CC823593}" type="parTrans" cxnId="{F3697487-2A76-4E48-8715-E44A97B689A4}">
      <dgm:prSet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0DA100B4-CCD4-4D31-AE9F-29B535EC3861}" type="sibTrans" cxnId="{F3697487-2A76-4E48-8715-E44A97B689A4}">
      <dgm:prSet custT="1"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874A1403-0C91-41D2-A088-91B92A77B273}">
      <dgm:prSet phldrT="[Texto]" custT="1"/>
      <dgm:spPr>
        <a:solidFill>
          <a:schemeClr val="tx1"/>
        </a:solidFill>
      </dgm:spPr>
      <dgm:t>
        <a:bodyPr/>
        <a:lstStyle/>
        <a:p>
          <a:r>
            <a:rPr lang="pt-BR" sz="2000" dirty="0">
              <a:latin typeface="Cambria" panose="02040503050406030204" pitchFamily="18" charset="0"/>
              <a:ea typeface="Cambria" panose="02040503050406030204" pitchFamily="18" charset="0"/>
            </a:rPr>
            <a:t>Próximas etapas</a:t>
          </a:r>
        </a:p>
      </dgm:t>
    </dgm:pt>
    <dgm:pt modelId="{CE90AA9A-6367-4B29-BB30-4D090B058DBF}" type="parTrans" cxnId="{E1157D28-577B-4213-95F3-5FB5232BCE2F}">
      <dgm:prSet/>
      <dgm:spPr/>
      <dgm:t>
        <a:bodyPr/>
        <a:lstStyle/>
        <a:p>
          <a:endParaRPr lang="pt-BR"/>
        </a:p>
      </dgm:t>
    </dgm:pt>
    <dgm:pt modelId="{6948AFF0-EAB7-4510-A2AE-1D4541F9C192}" type="sibTrans" cxnId="{E1157D28-577B-4213-95F3-5FB5232BCE2F}">
      <dgm:prSet/>
      <dgm:spPr/>
      <dgm:t>
        <a:bodyPr/>
        <a:lstStyle/>
        <a:p>
          <a:endParaRPr lang="pt-BR"/>
        </a:p>
      </dgm:t>
    </dgm:pt>
    <dgm:pt modelId="{B3F9EBD4-B1C9-49AE-982E-3F8ECB0166BA}" type="pres">
      <dgm:prSet presAssocID="{43D9DCDB-A86F-492E-AA43-175E1538159D}" presName="diagram" presStyleCnt="0">
        <dgm:presLayoutVars>
          <dgm:dir/>
          <dgm:resizeHandles val="exact"/>
        </dgm:presLayoutVars>
      </dgm:prSet>
      <dgm:spPr/>
    </dgm:pt>
    <dgm:pt modelId="{C12862EC-9AB2-4F50-96D7-AB9B052359B0}" type="pres">
      <dgm:prSet presAssocID="{F444A17E-2CB7-490D-ADEB-A5CDBDEBCCA2}" presName="node" presStyleLbl="node1" presStyleIdx="0" presStyleCnt="6" custScaleX="259374">
        <dgm:presLayoutVars>
          <dgm:bulletEnabled val="1"/>
        </dgm:presLayoutVars>
      </dgm:prSet>
      <dgm:spPr/>
    </dgm:pt>
    <dgm:pt modelId="{DC24E28E-71EA-4FD6-AD37-51A4B8E39994}" type="pres">
      <dgm:prSet presAssocID="{33D08520-7B58-4D73-A243-F928287FA6B4}" presName="sibTrans" presStyleLbl="sibTrans2D1" presStyleIdx="0" presStyleCnt="5"/>
      <dgm:spPr/>
    </dgm:pt>
    <dgm:pt modelId="{D07D12C4-F51B-49CB-9CEA-D414DDC96FD5}" type="pres">
      <dgm:prSet presAssocID="{33D08520-7B58-4D73-A243-F928287FA6B4}" presName="connectorText" presStyleLbl="sibTrans2D1" presStyleIdx="0" presStyleCnt="5"/>
      <dgm:spPr/>
    </dgm:pt>
    <dgm:pt modelId="{6394CD84-7199-4BBD-9F9F-3E0B5FA85153}" type="pres">
      <dgm:prSet presAssocID="{9E4867D3-6ECB-435D-9B77-21E68A7A81A2}" presName="node" presStyleLbl="node1" presStyleIdx="1" presStyleCnt="6" custScaleX="259374">
        <dgm:presLayoutVars>
          <dgm:bulletEnabled val="1"/>
        </dgm:presLayoutVars>
      </dgm:prSet>
      <dgm:spPr/>
    </dgm:pt>
    <dgm:pt modelId="{94636DB9-F089-4B88-BDF2-29579718A2CB}" type="pres">
      <dgm:prSet presAssocID="{E773956B-FD9E-4AC5-B89A-B6F94A052896}" presName="sibTrans" presStyleLbl="sibTrans2D1" presStyleIdx="1" presStyleCnt="5"/>
      <dgm:spPr/>
    </dgm:pt>
    <dgm:pt modelId="{7038E90D-DC0E-4E50-954F-9330F6DD2755}" type="pres">
      <dgm:prSet presAssocID="{E773956B-FD9E-4AC5-B89A-B6F94A052896}" presName="connectorText" presStyleLbl="sibTrans2D1" presStyleIdx="1" presStyleCnt="5"/>
      <dgm:spPr/>
    </dgm:pt>
    <dgm:pt modelId="{EC128B85-A25E-41FC-BC01-AD27E9BB27E5}" type="pres">
      <dgm:prSet presAssocID="{FD1A0CE7-9101-4256-84A9-D4FC05348515}" presName="node" presStyleLbl="node1" presStyleIdx="2" presStyleCnt="6" custScaleX="259374">
        <dgm:presLayoutVars>
          <dgm:bulletEnabled val="1"/>
        </dgm:presLayoutVars>
      </dgm:prSet>
      <dgm:spPr/>
    </dgm:pt>
    <dgm:pt modelId="{EFE34235-89B5-4833-9B13-401475AE348D}" type="pres">
      <dgm:prSet presAssocID="{C8F28D62-5CF0-43F7-8B68-E71B6AC1311F}" presName="sibTrans" presStyleLbl="sibTrans2D1" presStyleIdx="2" presStyleCnt="5"/>
      <dgm:spPr/>
    </dgm:pt>
    <dgm:pt modelId="{EB53F425-0622-4C26-8B0F-781383DA1B0A}" type="pres">
      <dgm:prSet presAssocID="{C8F28D62-5CF0-43F7-8B68-E71B6AC1311F}" presName="connectorText" presStyleLbl="sibTrans2D1" presStyleIdx="2" presStyleCnt="5"/>
      <dgm:spPr/>
    </dgm:pt>
    <dgm:pt modelId="{FE957801-CA4F-4F57-A01B-600ED104CD82}" type="pres">
      <dgm:prSet presAssocID="{A0CC40FB-FEEC-4C8D-84BD-D733F4F2CCAE}" presName="node" presStyleLbl="node1" presStyleIdx="3" presStyleCnt="6" custScaleX="259374">
        <dgm:presLayoutVars>
          <dgm:bulletEnabled val="1"/>
        </dgm:presLayoutVars>
      </dgm:prSet>
      <dgm:spPr/>
    </dgm:pt>
    <dgm:pt modelId="{8B922575-643D-4DAA-A908-1DA9D5721C8D}" type="pres">
      <dgm:prSet presAssocID="{E972FDC4-6C37-42FC-A99D-B18D11F1C222}" presName="sibTrans" presStyleLbl="sibTrans2D1" presStyleIdx="3" presStyleCnt="5"/>
      <dgm:spPr/>
    </dgm:pt>
    <dgm:pt modelId="{F719A7E3-BFB5-481F-982F-A7D993E291B3}" type="pres">
      <dgm:prSet presAssocID="{E972FDC4-6C37-42FC-A99D-B18D11F1C222}" presName="connectorText" presStyleLbl="sibTrans2D1" presStyleIdx="3" presStyleCnt="5"/>
      <dgm:spPr/>
    </dgm:pt>
    <dgm:pt modelId="{79BF32C4-57C8-48EA-8658-796A4909667C}" type="pres">
      <dgm:prSet presAssocID="{741A4270-F05A-452C-96DF-6100604EB4E5}" presName="node" presStyleLbl="node1" presStyleIdx="4" presStyleCnt="6" custScaleX="259374">
        <dgm:presLayoutVars>
          <dgm:bulletEnabled val="1"/>
        </dgm:presLayoutVars>
      </dgm:prSet>
      <dgm:spPr/>
    </dgm:pt>
    <dgm:pt modelId="{24A59649-3C05-4467-A1D0-68D5CCAF87DA}" type="pres">
      <dgm:prSet presAssocID="{0DA100B4-CCD4-4D31-AE9F-29B535EC3861}" presName="sibTrans" presStyleLbl="sibTrans2D1" presStyleIdx="4" presStyleCnt="5"/>
      <dgm:spPr/>
    </dgm:pt>
    <dgm:pt modelId="{EA89881C-1CB9-4CDC-844C-A8046BDBD1A7}" type="pres">
      <dgm:prSet presAssocID="{0DA100B4-CCD4-4D31-AE9F-29B535EC3861}" presName="connectorText" presStyleLbl="sibTrans2D1" presStyleIdx="4" presStyleCnt="5"/>
      <dgm:spPr/>
    </dgm:pt>
    <dgm:pt modelId="{F53E3C05-E3A2-4A1E-A5A3-0AA95AE4F3B3}" type="pres">
      <dgm:prSet presAssocID="{874A1403-0C91-41D2-A088-91B92A77B273}" presName="node" presStyleLbl="node1" presStyleIdx="5" presStyleCnt="6" custScaleX="259374">
        <dgm:presLayoutVars>
          <dgm:bulletEnabled val="1"/>
        </dgm:presLayoutVars>
      </dgm:prSet>
      <dgm:spPr/>
    </dgm:pt>
  </dgm:ptLst>
  <dgm:cxnLst>
    <dgm:cxn modelId="{86815210-1852-4AF4-B41A-52B6F8C1D9C7}" srcId="{43D9DCDB-A86F-492E-AA43-175E1538159D}" destId="{F444A17E-2CB7-490D-ADEB-A5CDBDEBCCA2}" srcOrd="0" destOrd="0" parTransId="{9239882F-79F9-498E-98A5-614335E44B61}" sibTransId="{33D08520-7B58-4D73-A243-F928287FA6B4}"/>
    <dgm:cxn modelId="{EBD8CC12-0FCD-475C-B465-C8DF73B2F5CF}" srcId="{43D9DCDB-A86F-492E-AA43-175E1538159D}" destId="{FD1A0CE7-9101-4256-84A9-D4FC05348515}" srcOrd="2" destOrd="0" parTransId="{0408588C-B490-465D-A1BD-C2C68F7A318A}" sibTransId="{C8F28D62-5CF0-43F7-8B68-E71B6AC1311F}"/>
    <dgm:cxn modelId="{E1157D28-577B-4213-95F3-5FB5232BCE2F}" srcId="{43D9DCDB-A86F-492E-AA43-175E1538159D}" destId="{874A1403-0C91-41D2-A088-91B92A77B273}" srcOrd="5" destOrd="0" parTransId="{CE90AA9A-6367-4B29-BB30-4D090B058DBF}" sibTransId="{6948AFF0-EAB7-4510-A2AE-1D4541F9C192}"/>
    <dgm:cxn modelId="{153A892D-794B-4980-8639-5FB1A28736AC}" type="presOf" srcId="{33D08520-7B58-4D73-A243-F928287FA6B4}" destId="{DC24E28E-71EA-4FD6-AD37-51A4B8E39994}" srcOrd="0" destOrd="0" presId="urn:microsoft.com/office/officeart/2005/8/layout/process5"/>
    <dgm:cxn modelId="{0C57332E-D10A-466B-982F-A0BC5424640C}" srcId="{43D9DCDB-A86F-492E-AA43-175E1538159D}" destId="{9E4867D3-6ECB-435D-9B77-21E68A7A81A2}" srcOrd="1" destOrd="0" parTransId="{3D99647E-46DF-4306-B7DD-EE1DD54663FA}" sibTransId="{E773956B-FD9E-4AC5-B89A-B6F94A052896}"/>
    <dgm:cxn modelId="{E7310A3E-E8AB-43C5-BCDA-80BA0598DD1B}" type="presOf" srcId="{C8F28D62-5CF0-43F7-8B68-E71B6AC1311F}" destId="{EFE34235-89B5-4833-9B13-401475AE348D}" srcOrd="0" destOrd="0" presId="urn:microsoft.com/office/officeart/2005/8/layout/process5"/>
    <dgm:cxn modelId="{771E005C-774B-4E23-8C7A-F6961D3AA024}" type="presOf" srcId="{9E4867D3-6ECB-435D-9B77-21E68A7A81A2}" destId="{6394CD84-7199-4BBD-9F9F-3E0B5FA85153}" srcOrd="0" destOrd="0" presId="urn:microsoft.com/office/officeart/2005/8/layout/process5"/>
    <dgm:cxn modelId="{F858095E-A0AC-403B-BDD1-BB85BD68B5C4}" srcId="{43D9DCDB-A86F-492E-AA43-175E1538159D}" destId="{A0CC40FB-FEEC-4C8D-84BD-D733F4F2CCAE}" srcOrd="3" destOrd="0" parTransId="{770F600E-2420-4508-BAB4-D009AA37AA57}" sibTransId="{E972FDC4-6C37-42FC-A99D-B18D11F1C222}"/>
    <dgm:cxn modelId="{A7172A4A-7851-49F7-B505-7EBAC59E500E}" type="presOf" srcId="{E972FDC4-6C37-42FC-A99D-B18D11F1C222}" destId="{8B922575-643D-4DAA-A908-1DA9D5721C8D}" srcOrd="0" destOrd="0" presId="urn:microsoft.com/office/officeart/2005/8/layout/process5"/>
    <dgm:cxn modelId="{96D1A26A-986A-4605-BA4F-09A692DAC66F}" type="presOf" srcId="{FD1A0CE7-9101-4256-84A9-D4FC05348515}" destId="{EC128B85-A25E-41FC-BC01-AD27E9BB27E5}" srcOrd="0" destOrd="0" presId="urn:microsoft.com/office/officeart/2005/8/layout/process5"/>
    <dgm:cxn modelId="{0C33F050-27E6-4207-AE12-8F101EDCBE77}" type="presOf" srcId="{E972FDC4-6C37-42FC-A99D-B18D11F1C222}" destId="{F719A7E3-BFB5-481F-982F-A7D993E291B3}" srcOrd="1" destOrd="0" presId="urn:microsoft.com/office/officeart/2005/8/layout/process5"/>
    <dgm:cxn modelId="{F3697487-2A76-4E48-8715-E44A97B689A4}" srcId="{43D9DCDB-A86F-492E-AA43-175E1538159D}" destId="{741A4270-F05A-452C-96DF-6100604EB4E5}" srcOrd="4" destOrd="0" parTransId="{D2974C6D-D762-4BC1-8825-C841CC823593}" sibTransId="{0DA100B4-CCD4-4D31-AE9F-29B535EC3861}"/>
    <dgm:cxn modelId="{5CF58F88-BA82-4FFE-95A1-4D4D6902FFC0}" type="presOf" srcId="{C8F28D62-5CF0-43F7-8B68-E71B6AC1311F}" destId="{EB53F425-0622-4C26-8B0F-781383DA1B0A}" srcOrd="1" destOrd="0" presId="urn:microsoft.com/office/officeart/2005/8/layout/process5"/>
    <dgm:cxn modelId="{64898D8B-DEDC-4A98-8270-F209750167D9}" type="presOf" srcId="{33D08520-7B58-4D73-A243-F928287FA6B4}" destId="{D07D12C4-F51B-49CB-9CEA-D414DDC96FD5}" srcOrd="1" destOrd="0" presId="urn:microsoft.com/office/officeart/2005/8/layout/process5"/>
    <dgm:cxn modelId="{BC5CAB91-7F8D-45E6-A11A-6A63A8F5E867}" type="presOf" srcId="{F444A17E-2CB7-490D-ADEB-A5CDBDEBCCA2}" destId="{C12862EC-9AB2-4F50-96D7-AB9B052359B0}" srcOrd="0" destOrd="0" presId="urn:microsoft.com/office/officeart/2005/8/layout/process5"/>
    <dgm:cxn modelId="{293A6C9A-0739-4DC1-8B0F-432D8C8F7047}" type="presOf" srcId="{A0CC40FB-FEEC-4C8D-84BD-D733F4F2CCAE}" destId="{FE957801-CA4F-4F57-A01B-600ED104CD82}" srcOrd="0" destOrd="0" presId="urn:microsoft.com/office/officeart/2005/8/layout/process5"/>
    <dgm:cxn modelId="{7F8F9B9D-5668-44B2-A880-04A787677B70}" type="presOf" srcId="{43D9DCDB-A86F-492E-AA43-175E1538159D}" destId="{B3F9EBD4-B1C9-49AE-982E-3F8ECB0166BA}" srcOrd="0" destOrd="0" presId="urn:microsoft.com/office/officeart/2005/8/layout/process5"/>
    <dgm:cxn modelId="{CE8D31A1-5ED8-4F98-A31B-34D27BABC36A}" type="presOf" srcId="{0DA100B4-CCD4-4D31-AE9F-29B535EC3861}" destId="{EA89881C-1CB9-4CDC-844C-A8046BDBD1A7}" srcOrd="1" destOrd="0" presId="urn:microsoft.com/office/officeart/2005/8/layout/process5"/>
    <dgm:cxn modelId="{E0E87FAB-38D8-4A62-A00F-917A6E1720BA}" type="presOf" srcId="{874A1403-0C91-41D2-A088-91B92A77B273}" destId="{F53E3C05-E3A2-4A1E-A5A3-0AA95AE4F3B3}" srcOrd="0" destOrd="0" presId="urn:microsoft.com/office/officeart/2005/8/layout/process5"/>
    <dgm:cxn modelId="{5F820AC3-9F12-4A4C-837F-8FA79CA21007}" type="presOf" srcId="{E773956B-FD9E-4AC5-B89A-B6F94A052896}" destId="{7038E90D-DC0E-4E50-954F-9330F6DD2755}" srcOrd="1" destOrd="0" presId="urn:microsoft.com/office/officeart/2005/8/layout/process5"/>
    <dgm:cxn modelId="{D4C89FDB-6167-440C-BC2A-0BEB944D467B}" type="presOf" srcId="{0DA100B4-CCD4-4D31-AE9F-29B535EC3861}" destId="{24A59649-3C05-4467-A1D0-68D5CCAF87DA}" srcOrd="0" destOrd="0" presId="urn:microsoft.com/office/officeart/2005/8/layout/process5"/>
    <dgm:cxn modelId="{A84DABE4-3B8D-4EB2-AA71-99FEC8FDF2D3}" type="presOf" srcId="{741A4270-F05A-452C-96DF-6100604EB4E5}" destId="{79BF32C4-57C8-48EA-8658-796A4909667C}" srcOrd="0" destOrd="0" presId="urn:microsoft.com/office/officeart/2005/8/layout/process5"/>
    <dgm:cxn modelId="{C99905F0-C6CD-4C44-A191-30897595B6F6}" type="presOf" srcId="{E773956B-FD9E-4AC5-B89A-B6F94A052896}" destId="{94636DB9-F089-4B88-BDF2-29579718A2CB}" srcOrd="0" destOrd="0" presId="urn:microsoft.com/office/officeart/2005/8/layout/process5"/>
    <dgm:cxn modelId="{2AB1AD71-9B1C-47AB-B3B4-B4DF4FB9BFA6}" type="presParOf" srcId="{B3F9EBD4-B1C9-49AE-982E-3F8ECB0166BA}" destId="{C12862EC-9AB2-4F50-96D7-AB9B052359B0}" srcOrd="0" destOrd="0" presId="urn:microsoft.com/office/officeart/2005/8/layout/process5"/>
    <dgm:cxn modelId="{0BF46AAD-6708-44CC-B8DD-0BFA4E5AEB0F}" type="presParOf" srcId="{B3F9EBD4-B1C9-49AE-982E-3F8ECB0166BA}" destId="{DC24E28E-71EA-4FD6-AD37-51A4B8E39994}" srcOrd="1" destOrd="0" presId="urn:microsoft.com/office/officeart/2005/8/layout/process5"/>
    <dgm:cxn modelId="{C73634AD-3AFC-4C46-AA4E-DBC1958A81BD}" type="presParOf" srcId="{DC24E28E-71EA-4FD6-AD37-51A4B8E39994}" destId="{D07D12C4-F51B-49CB-9CEA-D414DDC96FD5}" srcOrd="0" destOrd="0" presId="urn:microsoft.com/office/officeart/2005/8/layout/process5"/>
    <dgm:cxn modelId="{7B8CFA6D-6032-4653-B700-88CB481D4CCE}" type="presParOf" srcId="{B3F9EBD4-B1C9-49AE-982E-3F8ECB0166BA}" destId="{6394CD84-7199-4BBD-9F9F-3E0B5FA85153}" srcOrd="2" destOrd="0" presId="urn:microsoft.com/office/officeart/2005/8/layout/process5"/>
    <dgm:cxn modelId="{15C6A1EF-392A-4988-ADCA-70DA3C8A78C7}" type="presParOf" srcId="{B3F9EBD4-B1C9-49AE-982E-3F8ECB0166BA}" destId="{94636DB9-F089-4B88-BDF2-29579718A2CB}" srcOrd="3" destOrd="0" presId="urn:microsoft.com/office/officeart/2005/8/layout/process5"/>
    <dgm:cxn modelId="{1AFFBD3C-63CF-45AB-8160-6F4843961710}" type="presParOf" srcId="{94636DB9-F089-4B88-BDF2-29579718A2CB}" destId="{7038E90D-DC0E-4E50-954F-9330F6DD2755}" srcOrd="0" destOrd="0" presId="urn:microsoft.com/office/officeart/2005/8/layout/process5"/>
    <dgm:cxn modelId="{CE7A58A1-57DA-4FBB-B12A-4A9398FF6EDC}" type="presParOf" srcId="{B3F9EBD4-B1C9-49AE-982E-3F8ECB0166BA}" destId="{EC128B85-A25E-41FC-BC01-AD27E9BB27E5}" srcOrd="4" destOrd="0" presId="urn:microsoft.com/office/officeart/2005/8/layout/process5"/>
    <dgm:cxn modelId="{EC34C76E-848E-445B-9AC7-B762CCD6C645}" type="presParOf" srcId="{B3F9EBD4-B1C9-49AE-982E-3F8ECB0166BA}" destId="{EFE34235-89B5-4833-9B13-401475AE348D}" srcOrd="5" destOrd="0" presId="urn:microsoft.com/office/officeart/2005/8/layout/process5"/>
    <dgm:cxn modelId="{FABEF68D-ACC9-462A-87EA-E196F309053A}" type="presParOf" srcId="{EFE34235-89B5-4833-9B13-401475AE348D}" destId="{EB53F425-0622-4C26-8B0F-781383DA1B0A}" srcOrd="0" destOrd="0" presId="urn:microsoft.com/office/officeart/2005/8/layout/process5"/>
    <dgm:cxn modelId="{BD67F4E6-1C98-40AA-BF7A-21B74E86647D}" type="presParOf" srcId="{B3F9EBD4-B1C9-49AE-982E-3F8ECB0166BA}" destId="{FE957801-CA4F-4F57-A01B-600ED104CD82}" srcOrd="6" destOrd="0" presId="urn:microsoft.com/office/officeart/2005/8/layout/process5"/>
    <dgm:cxn modelId="{7A64B3DD-D07F-438C-8EE5-6F63F5D997B4}" type="presParOf" srcId="{B3F9EBD4-B1C9-49AE-982E-3F8ECB0166BA}" destId="{8B922575-643D-4DAA-A908-1DA9D5721C8D}" srcOrd="7" destOrd="0" presId="urn:microsoft.com/office/officeart/2005/8/layout/process5"/>
    <dgm:cxn modelId="{124408ED-9260-488C-A6DB-7B6ED1D4D9BD}" type="presParOf" srcId="{8B922575-643D-4DAA-A908-1DA9D5721C8D}" destId="{F719A7E3-BFB5-481F-982F-A7D993E291B3}" srcOrd="0" destOrd="0" presId="urn:microsoft.com/office/officeart/2005/8/layout/process5"/>
    <dgm:cxn modelId="{34232F5D-870F-437E-8847-1CCDFDBCDD4A}" type="presParOf" srcId="{B3F9EBD4-B1C9-49AE-982E-3F8ECB0166BA}" destId="{79BF32C4-57C8-48EA-8658-796A4909667C}" srcOrd="8" destOrd="0" presId="urn:microsoft.com/office/officeart/2005/8/layout/process5"/>
    <dgm:cxn modelId="{5806317B-CE7C-456B-B0AD-6DC8E80E0D38}" type="presParOf" srcId="{B3F9EBD4-B1C9-49AE-982E-3F8ECB0166BA}" destId="{24A59649-3C05-4467-A1D0-68D5CCAF87DA}" srcOrd="9" destOrd="0" presId="urn:microsoft.com/office/officeart/2005/8/layout/process5"/>
    <dgm:cxn modelId="{2D522073-5ECD-488A-9AE9-8799EAB932DC}" type="presParOf" srcId="{24A59649-3C05-4467-A1D0-68D5CCAF87DA}" destId="{EA89881C-1CB9-4CDC-844C-A8046BDBD1A7}" srcOrd="0" destOrd="0" presId="urn:microsoft.com/office/officeart/2005/8/layout/process5"/>
    <dgm:cxn modelId="{CFC8D667-D2AC-486C-850A-0786EDC00943}" type="presParOf" srcId="{B3F9EBD4-B1C9-49AE-982E-3F8ECB0166BA}" destId="{F53E3C05-E3A2-4A1E-A5A3-0AA95AE4F3B3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2132DC-F9A4-4460-AB6D-2611C3848908}" type="doc">
      <dgm:prSet loTypeId="urn:microsoft.com/office/officeart/2009/3/layout/StepU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B9EA63F1-BA0C-4CEE-A872-C9AB9B683AF9}">
      <dgm:prSet phldrT="[Texto]" custT="1"/>
      <dgm:spPr/>
      <dgm:t>
        <a:bodyPr/>
        <a:lstStyle/>
        <a:p>
          <a:pPr algn="ctr"/>
          <a:r>
            <a:rPr lang="pt-BR" sz="1800" b="1" dirty="0">
              <a:latin typeface="Cambria" panose="02040503050406030204" pitchFamily="18" charset="0"/>
              <a:ea typeface="Cambria" panose="02040503050406030204" pitchFamily="18" charset="0"/>
            </a:rPr>
            <a:t>Etapa 1</a:t>
          </a:r>
        </a:p>
      </dgm:t>
    </dgm:pt>
    <dgm:pt modelId="{59ABCDA2-B609-483A-9087-2A1CC1512C77}" type="parTrans" cxnId="{1205E983-759E-4E6D-88F8-882B4773C3AB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EB135E25-9457-4D3E-814D-0EDB13F3856A}" type="sibTrans" cxnId="{1205E983-759E-4E6D-88F8-882B4773C3AB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8A7D5C4F-24BD-45D0-A6B8-F2CC2BA42D17}">
      <dgm:prSet phldrT="[Texto]" custT="1"/>
      <dgm:spPr/>
      <dgm:t>
        <a:bodyPr/>
        <a:lstStyle/>
        <a:p>
          <a:pPr algn="ctr"/>
          <a:r>
            <a:rPr lang="pt-BR" sz="1800" dirty="0">
              <a:latin typeface="Cambria" panose="02040503050406030204" pitchFamily="18" charset="0"/>
              <a:ea typeface="Cambria" panose="02040503050406030204" pitchFamily="18" charset="0"/>
            </a:rPr>
            <a:t>Arquitetura geral</a:t>
          </a:r>
        </a:p>
      </dgm:t>
    </dgm:pt>
    <dgm:pt modelId="{2A8A580E-FCB6-4409-9F5C-65A2735E00E9}" type="parTrans" cxnId="{B79564DF-4E49-4C74-ACAD-6458E81FDA03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F36DE551-7D50-415E-A53F-A92E640FB20E}" type="sibTrans" cxnId="{B79564DF-4E49-4C74-ACAD-6458E81FDA03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AE9A3C85-E89B-4D53-B44E-86CC9E57F32A}">
      <dgm:prSet phldrT="[Texto]" custT="1"/>
      <dgm:spPr/>
      <dgm:t>
        <a:bodyPr/>
        <a:lstStyle/>
        <a:p>
          <a:pPr algn="ctr"/>
          <a:r>
            <a:rPr lang="pt-BR" sz="1800" b="1" dirty="0">
              <a:latin typeface="Cambria" panose="02040503050406030204" pitchFamily="18" charset="0"/>
              <a:ea typeface="Cambria" panose="02040503050406030204" pitchFamily="18" charset="0"/>
            </a:rPr>
            <a:t>Etapa 2</a:t>
          </a:r>
        </a:p>
      </dgm:t>
    </dgm:pt>
    <dgm:pt modelId="{A1921F90-DE77-44E4-AC3A-3CDA9C400DB7}" type="parTrans" cxnId="{B59628AB-29B2-4917-8986-673DFAEED344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FD8C1797-A701-431B-95CD-088956EC3F5F}" type="sibTrans" cxnId="{B59628AB-29B2-4917-8986-673DFAEED344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9BC027F3-C07E-4E31-80B0-326FB89AA1B9}">
      <dgm:prSet phldrT="[Texto]" custT="1"/>
      <dgm:spPr/>
      <dgm:t>
        <a:bodyPr/>
        <a:lstStyle/>
        <a:p>
          <a:pPr algn="ctr"/>
          <a:r>
            <a:rPr lang="pt-BR" sz="1800" dirty="0">
              <a:latin typeface="Cambria" panose="02040503050406030204" pitchFamily="18" charset="0"/>
              <a:ea typeface="Cambria" panose="02040503050406030204" pitchFamily="18" charset="0"/>
            </a:rPr>
            <a:t>Blocos prioritários</a:t>
          </a:r>
        </a:p>
      </dgm:t>
    </dgm:pt>
    <dgm:pt modelId="{0C664AE0-7237-478A-823E-29E06BF83C29}" type="parTrans" cxnId="{3E1DD203-74F9-45A9-B335-13E1FE39981E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B066266B-5ED1-45EE-AEB6-53EC5A01909E}" type="sibTrans" cxnId="{3E1DD203-74F9-45A9-B335-13E1FE39981E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1F0B4A90-3B36-491E-9BA7-87680F709193}">
      <dgm:prSet phldrT="[Texto]" custT="1"/>
      <dgm:spPr/>
      <dgm:t>
        <a:bodyPr/>
        <a:lstStyle/>
        <a:p>
          <a:pPr algn="ctr"/>
          <a:r>
            <a:rPr lang="pt-BR" sz="1800" b="1" dirty="0">
              <a:latin typeface="Cambria" panose="02040503050406030204" pitchFamily="18" charset="0"/>
              <a:ea typeface="Cambria" panose="02040503050406030204" pitchFamily="18" charset="0"/>
            </a:rPr>
            <a:t>Etapa 3</a:t>
          </a:r>
        </a:p>
      </dgm:t>
    </dgm:pt>
    <dgm:pt modelId="{D00D7BCE-DAF8-47C2-B3E4-F471CCEE01E9}" type="parTrans" cxnId="{4412D47F-D213-4EC5-B4B7-74C064D45A63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1F4347BF-88BE-4AE2-A0C2-B61EB4C6D26D}" type="sibTrans" cxnId="{4412D47F-D213-4EC5-B4B7-74C064D45A63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3594DFA7-1EDC-4F9A-917A-0536E423E53A}">
      <dgm:prSet phldrT="[Texto]" custT="1"/>
      <dgm:spPr/>
      <dgm:t>
        <a:bodyPr/>
        <a:lstStyle/>
        <a:p>
          <a:pPr algn="ctr"/>
          <a:r>
            <a:rPr lang="pt-BR" sz="1800" dirty="0">
              <a:latin typeface="Cambria" panose="02040503050406030204" pitchFamily="18" charset="0"/>
              <a:ea typeface="Cambria" panose="02040503050406030204" pitchFamily="18" charset="0"/>
            </a:rPr>
            <a:t>Geração de medidas</a:t>
          </a:r>
        </a:p>
      </dgm:t>
    </dgm:pt>
    <dgm:pt modelId="{9E06180D-AF99-4B5D-A8CF-845B31AC8769}" type="parTrans" cxnId="{813D41B2-894D-42C1-804B-84E2A0439662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111F9668-C954-41DA-B41B-C80F2BFDE0B0}" type="sibTrans" cxnId="{813D41B2-894D-42C1-804B-84E2A0439662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304405EB-480E-4909-8168-1D0408F3D0DC}">
      <dgm:prSet phldrT="[Texto]" custT="1"/>
      <dgm:spPr/>
      <dgm:t>
        <a:bodyPr/>
        <a:lstStyle/>
        <a:p>
          <a:pPr algn="ctr"/>
          <a:r>
            <a:rPr lang="pt-BR" sz="1800" b="1" dirty="0">
              <a:latin typeface="Cambria" panose="02040503050406030204" pitchFamily="18" charset="0"/>
              <a:ea typeface="Cambria" panose="02040503050406030204" pitchFamily="18" charset="0"/>
            </a:rPr>
            <a:t>Etapa 4</a:t>
          </a:r>
        </a:p>
      </dgm:t>
    </dgm:pt>
    <dgm:pt modelId="{F59D65A5-AE2B-47E2-BD04-25DCC6E3201D}" type="parTrans" cxnId="{7F51113A-59B4-486A-B027-AB50A1DDC71F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7CE0DD7F-05D2-47DF-A1F3-BB124B970AF9}" type="sibTrans" cxnId="{7F51113A-59B4-486A-B027-AB50A1DDC71F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43315CEF-9F61-4C64-AFAF-7C668F6448CF}">
      <dgm:prSet phldrT="[Texto]" custT="1"/>
      <dgm:spPr/>
      <dgm:t>
        <a:bodyPr/>
        <a:lstStyle/>
        <a:p>
          <a:pPr algn="ctr"/>
          <a:r>
            <a:rPr lang="pt-BR" sz="1800" dirty="0">
              <a:latin typeface="Cambria" panose="02040503050406030204" pitchFamily="18" charset="0"/>
              <a:ea typeface="Cambria" panose="02040503050406030204" pitchFamily="18" charset="0"/>
            </a:rPr>
            <a:t>Comunicação</a:t>
          </a:r>
        </a:p>
      </dgm:t>
    </dgm:pt>
    <dgm:pt modelId="{D60B3468-BA08-450C-B6FB-F598859E7120}" type="parTrans" cxnId="{885BE315-C29C-4154-A408-69FC11EBF39A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40207EA8-6F6B-47E5-84F4-364D3ECB6452}" type="sibTrans" cxnId="{885BE315-C29C-4154-A408-69FC11EBF39A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BDDDD80A-BBC7-48BF-98F9-61C943894C40}">
      <dgm:prSet phldrT="[Texto]" custT="1"/>
      <dgm:spPr/>
      <dgm:t>
        <a:bodyPr/>
        <a:lstStyle/>
        <a:p>
          <a:pPr algn="ctr"/>
          <a:r>
            <a:rPr lang="pt-BR" sz="1800" b="1" dirty="0">
              <a:latin typeface="Cambria" panose="02040503050406030204" pitchFamily="18" charset="0"/>
              <a:ea typeface="Cambria" panose="02040503050406030204" pitchFamily="18" charset="0"/>
            </a:rPr>
            <a:t>Etapa 5</a:t>
          </a:r>
        </a:p>
      </dgm:t>
    </dgm:pt>
    <dgm:pt modelId="{BEF1B0AD-9EAC-493D-AF6B-25275D26DE87}" type="parTrans" cxnId="{A29FBA79-65EB-4B4C-A6DC-C4318A70BB24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1A7A3F75-597A-44D7-9B3C-A5EB433F754D}" type="sibTrans" cxnId="{A29FBA79-65EB-4B4C-A6DC-C4318A70BB24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E2E58A6D-AAF2-463B-A22F-59467493FEEC}">
      <dgm:prSet phldrT="[Texto]" custT="1"/>
      <dgm:spPr/>
      <dgm:t>
        <a:bodyPr/>
        <a:lstStyle/>
        <a:p>
          <a:pPr algn="ctr"/>
          <a:r>
            <a:rPr lang="pt-BR" sz="1800" dirty="0" err="1">
              <a:latin typeface="Cambria" panose="02040503050406030204" pitchFamily="18" charset="0"/>
              <a:ea typeface="Cambria" panose="02040503050406030204" pitchFamily="18" charset="0"/>
            </a:rPr>
            <a:t>Manualização</a:t>
          </a:r>
          <a:endParaRPr lang="pt-BR" sz="1800" dirty="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D76CAFBF-FC44-4E19-8000-FB2BDF6CD232}" type="parTrans" cxnId="{EF65D659-DBBB-4807-9C4A-D84067FA82D4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3A13CF5D-8D2C-45B0-A5A8-7C53C1E7B2D2}" type="sibTrans" cxnId="{EF65D659-DBBB-4807-9C4A-D84067FA82D4}">
      <dgm:prSet/>
      <dgm:spPr/>
      <dgm:t>
        <a:bodyPr/>
        <a:lstStyle/>
        <a:p>
          <a:pPr algn="ctr"/>
          <a:endParaRPr lang="pt-BR" sz="18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A1C56249-1985-4C40-A574-BACDE33A42C9}" type="pres">
      <dgm:prSet presAssocID="{CC2132DC-F9A4-4460-AB6D-2611C3848908}" presName="rootnode" presStyleCnt="0">
        <dgm:presLayoutVars>
          <dgm:chMax/>
          <dgm:chPref/>
          <dgm:dir/>
          <dgm:animLvl val="lvl"/>
        </dgm:presLayoutVars>
      </dgm:prSet>
      <dgm:spPr/>
    </dgm:pt>
    <dgm:pt modelId="{4C1D03D4-8C40-465C-9B89-12E1049E6BDB}" type="pres">
      <dgm:prSet presAssocID="{B9EA63F1-BA0C-4CEE-A872-C9AB9B683AF9}" presName="composite" presStyleCnt="0"/>
      <dgm:spPr/>
    </dgm:pt>
    <dgm:pt modelId="{B40B98EF-C568-47B6-AF6A-6924332B42BB}" type="pres">
      <dgm:prSet presAssocID="{B9EA63F1-BA0C-4CEE-A872-C9AB9B683AF9}" presName="LShape" presStyleLbl="alignNode1" presStyleIdx="0" presStyleCnt="9"/>
      <dgm:spPr/>
    </dgm:pt>
    <dgm:pt modelId="{47AA93D1-B86E-4B0E-9915-60CAC99E60CB}" type="pres">
      <dgm:prSet presAssocID="{B9EA63F1-BA0C-4CEE-A872-C9AB9B683AF9}" presName="Parent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B1D51F6-86EB-4BD6-A784-4722D917F7E2}" type="pres">
      <dgm:prSet presAssocID="{B9EA63F1-BA0C-4CEE-A872-C9AB9B683AF9}" presName="Triangle" presStyleLbl="alignNode1" presStyleIdx="1" presStyleCnt="9"/>
      <dgm:spPr/>
    </dgm:pt>
    <dgm:pt modelId="{8B79AA30-0F6B-40C3-A3F9-F70AE6F3D5A4}" type="pres">
      <dgm:prSet presAssocID="{EB135E25-9457-4D3E-814D-0EDB13F3856A}" presName="sibTrans" presStyleCnt="0"/>
      <dgm:spPr/>
    </dgm:pt>
    <dgm:pt modelId="{6854A5CA-9E20-4C37-81E9-D91C836CC597}" type="pres">
      <dgm:prSet presAssocID="{EB135E25-9457-4D3E-814D-0EDB13F3856A}" presName="space" presStyleCnt="0"/>
      <dgm:spPr/>
    </dgm:pt>
    <dgm:pt modelId="{67BAADC8-DB5A-4261-B264-2C020B42CC01}" type="pres">
      <dgm:prSet presAssocID="{AE9A3C85-E89B-4D53-B44E-86CC9E57F32A}" presName="composite" presStyleCnt="0"/>
      <dgm:spPr/>
    </dgm:pt>
    <dgm:pt modelId="{B43FF31D-CC71-4463-9122-0C50FCD168B1}" type="pres">
      <dgm:prSet presAssocID="{AE9A3C85-E89B-4D53-B44E-86CC9E57F32A}" presName="LShape" presStyleLbl="alignNode1" presStyleIdx="2" presStyleCnt="9"/>
      <dgm:spPr/>
    </dgm:pt>
    <dgm:pt modelId="{B65FFE39-BE78-48A9-80D7-B63327C74694}" type="pres">
      <dgm:prSet presAssocID="{AE9A3C85-E89B-4D53-B44E-86CC9E57F32A}" presName="Parent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D852612E-4FB0-44AF-A3B9-A5F8D965DB12}" type="pres">
      <dgm:prSet presAssocID="{AE9A3C85-E89B-4D53-B44E-86CC9E57F32A}" presName="Triangle" presStyleLbl="alignNode1" presStyleIdx="3" presStyleCnt="9"/>
      <dgm:spPr/>
    </dgm:pt>
    <dgm:pt modelId="{F84A93C3-861D-4D6F-8205-15276416DF1F}" type="pres">
      <dgm:prSet presAssocID="{FD8C1797-A701-431B-95CD-088956EC3F5F}" presName="sibTrans" presStyleCnt="0"/>
      <dgm:spPr/>
    </dgm:pt>
    <dgm:pt modelId="{F10CC86E-4B28-4D47-BDC5-56D3A755B620}" type="pres">
      <dgm:prSet presAssocID="{FD8C1797-A701-431B-95CD-088956EC3F5F}" presName="space" presStyleCnt="0"/>
      <dgm:spPr/>
    </dgm:pt>
    <dgm:pt modelId="{28EA2BA7-7911-4114-94E9-8329A8D8F9B8}" type="pres">
      <dgm:prSet presAssocID="{1F0B4A90-3B36-491E-9BA7-87680F709193}" presName="composite" presStyleCnt="0"/>
      <dgm:spPr/>
    </dgm:pt>
    <dgm:pt modelId="{7E31405D-ED93-477C-B70E-04366C68977D}" type="pres">
      <dgm:prSet presAssocID="{1F0B4A90-3B36-491E-9BA7-87680F709193}" presName="LShape" presStyleLbl="alignNode1" presStyleIdx="4" presStyleCnt="9"/>
      <dgm:spPr/>
    </dgm:pt>
    <dgm:pt modelId="{AEFC8792-5F66-4473-B1A2-56C3F122DEA4}" type="pres">
      <dgm:prSet presAssocID="{1F0B4A90-3B36-491E-9BA7-87680F709193}" presName="Parent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1AF2A72C-569F-4B16-985D-6AB496CB15D2}" type="pres">
      <dgm:prSet presAssocID="{1F0B4A90-3B36-491E-9BA7-87680F709193}" presName="Triangle" presStyleLbl="alignNode1" presStyleIdx="5" presStyleCnt="9"/>
      <dgm:spPr/>
    </dgm:pt>
    <dgm:pt modelId="{DF0F2BCA-838D-4B0F-AF2E-D14F36ED1D36}" type="pres">
      <dgm:prSet presAssocID="{1F4347BF-88BE-4AE2-A0C2-B61EB4C6D26D}" presName="sibTrans" presStyleCnt="0"/>
      <dgm:spPr/>
    </dgm:pt>
    <dgm:pt modelId="{EB1EAF97-F1F1-478D-AB02-03C19982A19D}" type="pres">
      <dgm:prSet presAssocID="{1F4347BF-88BE-4AE2-A0C2-B61EB4C6D26D}" presName="space" presStyleCnt="0"/>
      <dgm:spPr/>
    </dgm:pt>
    <dgm:pt modelId="{2EF11890-D052-4667-AE9B-A0BB337E378D}" type="pres">
      <dgm:prSet presAssocID="{304405EB-480E-4909-8168-1D0408F3D0DC}" presName="composite" presStyleCnt="0"/>
      <dgm:spPr/>
    </dgm:pt>
    <dgm:pt modelId="{E822D17C-BA09-4D49-99ED-B2176E77E4DD}" type="pres">
      <dgm:prSet presAssocID="{304405EB-480E-4909-8168-1D0408F3D0DC}" presName="LShape" presStyleLbl="alignNode1" presStyleIdx="6" presStyleCnt="9"/>
      <dgm:spPr/>
    </dgm:pt>
    <dgm:pt modelId="{4DEA234B-80C0-4D31-A14C-5FBA2C666390}" type="pres">
      <dgm:prSet presAssocID="{304405EB-480E-4909-8168-1D0408F3D0DC}" presName="Parent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53AA7D71-84A3-4805-B824-E9828263AA79}" type="pres">
      <dgm:prSet presAssocID="{304405EB-480E-4909-8168-1D0408F3D0DC}" presName="Triangle" presStyleLbl="alignNode1" presStyleIdx="7" presStyleCnt="9"/>
      <dgm:spPr/>
    </dgm:pt>
    <dgm:pt modelId="{5FB51866-5028-450C-9679-73B5B991ABE5}" type="pres">
      <dgm:prSet presAssocID="{7CE0DD7F-05D2-47DF-A1F3-BB124B970AF9}" presName="sibTrans" presStyleCnt="0"/>
      <dgm:spPr/>
    </dgm:pt>
    <dgm:pt modelId="{82313CB3-5F57-4CC8-B811-090EF3430325}" type="pres">
      <dgm:prSet presAssocID="{7CE0DD7F-05D2-47DF-A1F3-BB124B970AF9}" presName="space" presStyleCnt="0"/>
      <dgm:spPr/>
    </dgm:pt>
    <dgm:pt modelId="{F2C4FC9C-5EB7-4256-9740-E33906639A98}" type="pres">
      <dgm:prSet presAssocID="{BDDDD80A-BBC7-48BF-98F9-61C943894C40}" presName="composite" presStyleCnt="0"/>
      <dgm:spPr/>
    </dgm:pt>
    <dgm:pt modelId="{894FF745-6389-4355-9C81-68B2FDBF1C83}" type="pres">
      <dgm:prSet presAssocID="{BDDDD80A-BBC7-48BF-98F9-61C943894C40}" presName="LShape" presStyleLbl="alignNode1" presStyleIdx="8" presStyleCnt="9"/>
      <dgm:spPr/>
    </dgm:pt>
    <dgm:pt modelId="{58FAA82F-65E7-4711-A329-CF96774647B6}" type="pres">
      <dgm:prSet presAssocID="{BDDDD80A-BBC7-48BF-98F9-61C943894C40}" presName="ParentText" presStyleLbl="revTx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BB4DCD00-14E8-4D25-A9EA-637B77BCD2D4}" type="presOf" srcId="{AE9A3C85-E89B-4D53-B44E-86CC9E57F32A}" destId="{B65FFE39-BE78-48A9-80D7-B63327C74694}" srcOrd="0" destOrd="0" presId="urn:microsoft.com/office/officeart/2009/3/layout/StepUpProcess"/>
    <dgm:cxn modelId="{3E1DD203-74F9-45A9-B335-13E1FE39981E}" srcId="{AE9A3C85-E89B-4D53-B44E-86CC9E57F32A}" destId="{9BC027F3-C07E-4E31-80B0-326FB89AA1B9}" srcOrd="0" destOrd="0" parTransId="{0C664AE0-7237-478A-823E-29E06BF83C29}" sibTransId="{B066266B-5ED1-45EE-AEB6-53EC5A01909E}"/>
    <dgm:cxn modelId="{AD159207-D424-4F36-99FE-5781E4D2F511}" type="presOf" srcId="{B9EA63F1-BA0C-4CEE-A872-C9AB9B683AF9}" destId="{47AA93D1-B86E-4B0E-9915-60CAC99E60CB}" srcOrd="0" destOrd="0" presId="urn:microsoft.com/office/officeart/2009/3/layout/StepUpProcess"/>
    <dgm:cxn modelId="{885BE315-C29C-4154-A408-69FC11EBF39A}" srcId="{304405EB-480E-4909-8168-1D0408F3D0DC}" destId="{43315CEF-9F61-4C64-AFAF-7C668F6448CF}" srcOrd="0" destOrd="0" parTransId="{D60B3468-BA08-450C-B6FB-F598859E7120}" sibTransId="{40207EA8-6F6B-47E5-84F4-364D3ECB6452}"/>
    <dgm:cxn modelId="{7F51113A-59B4-486A-B027-AB50A1DDC71F}" srcId="{CC2132DC-F9A4-4460-AB6D-2611C3848908}" destId="{304405EB-480E-4909-8168-1D0408F3D0DC}" srcOrd="3" destOrd="0" parTransId="{F59D65A5-AE2B-47E2-BD04-25DCC6E3201D}" sibTransId="{7CE0DD7F-05D2-47DF-A1F3-BB124B970AF9}"/>
    <dgm:cxn modelId="{754DBE60-7FE6-40D3-B172-65F7D49D403A}" type="presOf" srcId="{8A7D5C4F-24BD-45D0-A6B8-F2CC2BA42D17}" destId="{47AA93D1-B86E-4B0E-9915-60CAC99E60CB}" srcOrd="0" destOrd="1" presId="urn:microsoft.com/office/officeart/2009/3/layout/StepUpProcess"/>
    <dgm:cxn modelId="{DB061350-DDE3-4435-9714-D9547C0E35C4}" type="presOf" srcId="{CC2132DC-F9A4-4460-AB6D-2611C3848908}" destId="{A1C56249-1985-4C40-A574-BACDE33A42C9}" srcOrd="0" destOrd="0" presId="urn:microsoft.com/office/officeart/2009/3/layout/StepUpProcess"/>
    <dgm:cxn modelId="{7D44F251-8043-4996-AB1A-2584A5F259E8}" type="presOf" srcId="{E2E58A6D-AAF2-463B-A22F-59467493FEEC}" destId="{58FAA82F-65E7-4711-A329-CF96774647B6}" srcOrd="0" destOrd="1" presId="urn:microsoft.com/office/officeart/2009/3/layout/StepUpProcess"/>
    <dgm:cxn modelId="{A29FBA79-65EB-4B4C-A6DC-C4318A70BB24}" srcId="{CC2132DC-F9A4-4460-AB6D-2611C3848908}" destId="{BDDDD80A-BBC7-48BF-98F9-61C943894C40}" srcOrd="4" destOrd="0" parTransId="{BEF1B0AD-9EAC-493D-AF6B-25275D26DE87}" sibTransId="{1A7A3F75-597A-44D7-9B3C-A5EB433F754D}"/>
    <dgm:cxn modelId="{EF65D659-DBBB-4807-9C4A-D84067FA82D4}" srcId="{BDDDD80A-BBC7-48BF-98F9-61C943894C40}" destId="{E2E58A6D-AAF2-463B-A22F-59467493FEEC}" srcOrd="0" destOrd="0" parTransId="{D76CAFBF-FC44-4E19-8000-FB2BDF6CD232}" sibTransId="{3A13CF5D-8D2C-45B0-A5A8-7C53C1E7B2D2}"/>
    <dgm:cxn modelId="{4412D47F-D213-4EC5-B4B7-74C064D45A63}" srcId="{CC2132DC-F9A4-4460-AB6D-2611C3848908}" destId="{1F0B4A90-3B36-491E-9BA7-87680F709193}" srcOrd="2" destOrd="0" parTransId="{D00D7BCE-DAF8-47C2-B3E4-F471CCEE01E9}" sibTransId="{1F4347BF-88BE-4AE2-A0C2-B61EB4C6D26D}"/>
    <dgm:cxn modelId="{1205E983-759E-4E6D-88F8-882B4773C3AB}" srcId="{CC2132DC-F9A4-4460-AB6D-2611C3848908}" destId="{B9EA63F1-BA0C-4CEE-A872-C9AB9B683AF9}" srcOrd="0" destOrd="0" parTransId="{59ABCDA2-B609-483A-9087-2A1CC1512C77}" sibTransId="{EB135E25-9457-4D3E-814D-0EDB13F3856A}"/>
    <dgm:cxn modelId="{42CCDC8D-E317-4C85-96C2-1B58FA67FE9A}" type="presOf" srcId="{1F0B4A90-3B36-491E-9BA7-87680F709193}" destId="{AEFC8792-5F66-4473-B1A2-56C3F122DEA4}" srcOrd="0" destOrd="0" presId="urn:microsoft.com/office/officeart/2009/3/layout/StepUpProcess"/>
    <dgm:cxn modelId="{30F43E9A-B43D-4EC5-97A9-A0339210C8FC}" type="presOf" srcId="{BDDDD80A-BBC7-48BF-98F9-61C943894C40}" destId="{58FAA82F-65E7-4711-A329-CF96774647B6}" srcOrd="0" destOrd="0" presId="urn:microsoft.com/office/officeart/2009/3/layout/StepUpProcess"/>
    <dgm:cxn modelId="{B59628AB-29B2-4917-8986-673DFAEED344}" srcId="{CC2132DC-F9A4-4460-AB6D-2611C3848908}" destId="{AE9A3C85-E89B-4D53-B44E-86CC9E57F32A}" srcOrd="1" destOrd="0" parTransId="{A1921F90-DE77-44E4-AC3A-3CDA9C400DB7}" sibTransId="{FD8C1797-A701-431B-95CD-088956EC3F5F}"/>
    <dgm:cxn modelId="{813D41B2-894D-42C1-804B-84E2A0439662}" srcId="{1F0B4A90-3B36-491E-9BA7-87680F709193}" destId="{3594DFA7-1EDC-4F9A-917A-0536E423E53A}" srcOrd="0" destOrd="0" parTransId="{9E06180D-AF99-4B5D-A8CF-845B31AC8769}" sibTransId="{111F9668-C954-41DA-B41B-C80F2BFDE0B0}"/>
    <dgm:cxn modelId="{EEFEAFD1-751E-41FE-AD90-995C1A2A4EFC}" type="presOf" srcId="{43315CEF-9F61-4C64-AFAF-7C668F6448CF}" destId="{4DEA234B-80C0-4D31-A14C-5FBA2C666390}" srcOrd="0" destOrd="1" presId="urn:microsoft.com/office/officeart/2009/3/layout/StepUpProcess"/>
    <dgm:cxn modelId="{B79564DF-4E49-4C74-ACAD-6458E81FDA03}" srcId="{B9EA63F1-BA0C-4CEE-A872-C9AB9B683AF9}" destId="{8A7D5C4F-24BD-45D0-A6B8-F2CC2BA42D17}" srcOrd="0" destOrd="0" parTransId="{2A8A580E-FCB6-4409-9F5C-65A2735E00E9}" sibTransId="{F36DE551-7D50-415E-A53F-A92E640FB20E}"/>
    <dgm:cxn modelId="{5B0801E0-AA3F-49C0-918E-3CA07669F67A}" type="presOf" srcId="{3594DFA7-1EDC-4F9A-917A-0536E423E53A}" destId="{AEFC8792-5F66-4473-B1A2-56C3F122DEA4}" srcOrd="0" destOrd="1" presId="urn:microsoft.com/office/officeart/2009/3/layout/StepUpProcess"/>
    <dgm:cxn modelId="{F5963BF2-0897-411A-89C8-9FC29DE7F86D}" type="presOf" srcId="{9BC027F3-C07E-4E31-80B0-326FB89AA1B9}" destId="{B65FFE39-BE78-48A9-80D7-B63327C74694}" srcOrd="0" destOrd="1" presId="urn:microsoft.com/office/officeart/2009/3/layout/StepUpProcess"/>
    <dgm:cxn modelId="{1DCB69FD-0758-4E18-B397-7E7083101E38}" type="presOf" srcId="{304405EB-480E-4909-8168-1D0408F3D0DC}" destId="{4DEA234B-80C0-4D31-A14C-5FBA2C666390}" srcOrd="0" destOrd="0" presId="urn:microsoft.com/office/officeart/2009/3/layout/StepUpProcess"/>
    <dgm:cxn modelId="{FEA697A0-C9AD-466A-AA94-EBA5BC0410AD}" type="presParOf" srcId="{A1C56249-1985-4C40-A574-BACDE33A42C9}" destId="{4C1D03D4-8C40-465C-9B89-12E1049E6BDB}" srcOrd="0" destOrd="0" presId="urn:microsoft.com/office/officeart/2009/3/layout/StepUpProcess"/>
    <dgm:cxn modelId="{4AB504F6-0D8C-41F4-BD84-5BBE653A3C5F}" type="presParOf" srcId="{4C1D03D4-8C40-465C-9B89-12E1049E6BDB}" destId="{B40B98EF-C568-47B6-AF6A-6924332B42BB}" srcOrd="0" destOrd="0" presId="urn:microsoft.com/office/officeart/2009/3/layout/StepUpProcess"/>
    <dgm:cxn modelId="{49861BE7-6358-4D1C-A868-FC0179882617}" type="presParOf" srcId="{4C1D03D4-8C40-465C-9B89-12E1049E6BDB}" destId="{47AA93D1-B86E-4B0E-9915-60CAC99E60CB}" srcOrd="1" destOrd="0" presId="urn:microsoft.com/office/officeart/2009/3/layout/StepUpProcess"/>
    <dgm:cxn modelId="{9C903918-2ECA-41D9-BDC3-95BEEFD28BC0}" type="presParOf" srcId="{4C1D03D4-8C40-465C-9B89-12E1049E6BDB}" destId="{4B1D51F6-86EB-4BD6-A784-4722D917F7E2}" srcOrd="2" destOrd="0" presId="urn:microsoft.com/office/officeart/2009/3/layout/StepUpProcess"/>
    <dgm:cxn modelId="{178A6771-BC07-4DD7-8F55-F3C60B0FD5BE}" type="presParOf" srcId="{A1C56249-1985-4C40-A574-BACDE33A42C9}" destId="{8B79AA30-0F6B-40C3-A3F9-F70AE6F3D5A4}" srcOrd="1" destOrd="0" presId="urn:microsoft.com/office/officeart/2009/3/layout/StepUpProcess"/>
    <dgm:cxn modelId="{EF4D23A9-6932-48C4-9172-0A7269B25886}" type="presParOf" srcId="{8B79AA30-0F6B-40C3-A3F9-F70AE6F3D5A4}" destId="{6854A5CA-9E20-4C37-81E9-D91C836CC597}" srcOrd="0" destOrd="0" presId="urn:microsoft.com/office/officeart/2009/3/layout/StepUpProcess"/>
    <dgm:cxn modelId="{D0BFDDE2-D9EC-477E-AF92-0CE56FB3C93F}" type="presParOf" srcId="{A1C56249-1985-4C40-A574-BACDE33A42C9}" destId="{67BAADC8-DB5A-4261-B264-2C020B42CC01}" srcOrd="2" destOrd="0" presId="urn:microsoft.com/office/officeart/2009/3/layout/StepUpProcess"/>
    <dgm:cxn modelId="{4343FD83-838C-4F85-97C6-2892E208D63E}" type="presParOf" srcId="{67BAADC8-DB5A-4261-B264-2C020B42CC01}" destId="{B43FF31D-CC71-4463-9122-0C50FCD168B1}" srcOrd="0" destOrd="0" presId="urn:microsoft.com/office/officeart/2009/3/layout/StepUpProcess"/>
    <dgm:cxn modelId="{1611A19E-7A3B-456A-B3DC-9B14FF64B7F3}" type="presParOf" srcId="{67BAADC8-DB5A-4261-B264-2C020B42CC01}" destId="{B65FFE39-BE78-48A9-80D7-B63327C74694}" srcOrd="1" destOrd="0" presId="urn:microsoft.com/office/officeart/2009/3/layout/StepUpProcess"/>
    <dgm:cxn modelId="{8D3EA204-5238-4492-B4F3-F643A5B97CDA}" type="presParOf" srcId="{67BAADC8-DB5A-4261-B264-2C020B42CC01}" destId="{D852612E-4FB0-44AF-A3B9-A5F8D965DB12}" srcOrd="2" destOrd="0" presId="urn:microsoft.com/office/officeart/2009/3/layout/StepUpProcess"/>
    <dgm:cxn modelId="{EC3BB411-625F-4693-B255-8918C22A94DA}" type="presParOf" srcId="{A1C56249-1985-4C40-A574-BACDE33A42C9}" destId="{F84A93C3-861D-4D6F-8205-15276416DF1F}" srcOrd="3" destOrd="0" presId="urn:microsoft.com/office/officeart/2009/3/layout/StepUpProcess"/>
    <dgm:cxn modelId="{62E9A3F9-FA9A-4BFF-847B-ADBDD388E6FC}" type="presParOf" srcId="{F84A93C3-861D-4D6F-8205-15276416DF1F}" destId="{F10CC86E-4B28-4D47-BDC5-56D3A755B620}" srcOrd="0" destOrd="0" presId="urn:microsoft.com/office/officeart/2009/3/layout/StepUpProcess"/>
    <dgm:cxn modelId="{728DE851-F077-40F2-8DE0-71EF0A3775A8}" type="presParOf" srcId="{A1C56249-1985-4C40-A574-BACDE33A42C9}" destId="{28EA2BA7-7911-4114-94E9-8329A8D8F9B8}" srcOrd="4" destOrd="0" presId="urn:microsoft.com/office/officeart/2009/3/layout/StepUpProcess"/>
    <dgm:cxn modelId="{5FC28DB0-670A-4D0C-BE22-E8DC6321E40D}" type="presParOf" srcId="{28EA2BA7-7911-4114-94E9-8329A8D8F9B8}" destId="{7E31405D-ED93-477C-B70E-04366C68977D}" srcOrd="0" destOrd="0" presId="urn:microsoft.com/office/officeart/2009/3/layout/StepUpProcess"/>
    <dgm:cxn modelId="{C75386D7-3DE3-4476-8638-B1378311EA83}" type="presParOf" srcId="{28EA2BA7-7911-4114-94E9-8329A8D8F9B8}" destId="{AEFC8792-5F66-4473-B1A2-56C3F122DEA4}" srcOrd="1" destOrd="0" presId="urn:microsoft.com/office/officeart/2009/3/layout/StepUpProcess"/>
    <dgm:cxn modelId="{D9A3D7FD-C1EA-45E8-9116-48ED271B677C}" type="presParOf" srcId="{28EA2BA7-7911-4114-94E9-8329A8D8F9B8}" destId="{1AF2A72C-569F-4B16-985D-6AB496CB15D2}" srcOrd="2" destOrd="0" presId="urn:microsoft.com/office/officeart/2009/3/layout/StepUpProcess"/>
    <dgm:cxn modelId="{F078BAE7-034F-4838-9098-1CF4F581A705}" type="presParOf" srcId="{A1C56249-1985-4C40-A574-BACDE33A42C9}" destId="{DF0F2BCA-838D-4B0F-AF2E-D14F36ED1D36}" srcOrd="5" destOrd="0" presId="urn:microsoft.com/office/officeart/2009/3/layout/StepUpProcess"/>
    <dgm:cxn modelId="{AD740605-B0E4-4DB5-A4CE-073C8493D7AD}" type="presParOf" srcId="{DF0F2BCA-838D-4B0F-AF2E-D14F36ED1D36}" destId="{EB1EAF97-F1F1-478D-AB02-03C19982A19D}" srcOrd="0" destOrd="0" presId="urn:microsoft.com/office/officeart/2009/3/layout/StepUpProcess"/>
    <dgm:cxn modelId="{571648C1-E59D-4020-924C-F57AE806F279}" type="presParOf" srcId="{A1C56249-1985-4C40-A574-BACDE33A42C9}" destId="{2EF11890-D052-4667-AE9B-A0BB337E378D}" srcOrd="6" destOrd="0" presId="urn:microsoft.com/office/officeart/2009/3/layout/StepUpProcess"/>
    <dgm:cxn modelId="{46167FE3-2698-4F5A-8F88-D2A963950100}" type="presParOf" srcId="{2EF11890-D052-4667-AE9B-A0BB337E378D}" destId="{E822D17C-BA09-4D49-99ED-B2176E77E4DD}" srcOrd="0" destOrd="0" presId="urn:microsoft.com/office/officeart/2009/3/layout/StepUpProcess"/>
    <dgm:cxn modelId="{2F467047-3F0A-4D33-BC28-34F7F594A44E}" type="presParOf" srcId="{2EF11890-D052-4667-AE9B-A0BB337E378D}" destId="{4DEA234B-80C0-4D31-A14C-5FBA2C666390}" srcOrd="1" destOrd="0" presId="urn:microsoft.com/office/officeart/2009/3/layout/StepUpProcess"/>
    <dgm:cxn modelId="{A5872A6A-6401-4CC8-839A-8218D2E1E277}" type="presParOf" srcId="{2EF11890-D052-4667-AE9B-A0BB337E378D}" destId="{53AA7D71-84A3-4805-B824-E9828263AA79}" srcOrd="2" destOrd="0" presId="urn:microsoft.com/office/officeart/2009/3/layout/StepUpProcess"/>
    <dgm:cxn modelId="{30795D47-0601-4141-B91D-6CC830B92A78}" type="presParOf" srcId="{A1C56249-1985-4C40-A574-BACDE33A42C9}" destId="{5FB51866-5028-450C-9679-73B5B991ABE5}" srcOrd="7" destOrd="0" presId="urn:microsoft.com/office/officeart/2009/3/layout/StepUpProcess"/>
    <dgm:cxn modelId="{A390126C-EFC9-4087-82E8-3FD03C7FD967}" type="presParOf" srcId="{5FB51866-5028-450C-9679-73B5B991ABE5}" destId="{82313CB3-5F57-4CC8-B811-090EF3430325}" srcOrd="0" destOrd="0" presId="urn:microsoft.com/office/officeart/2009/3/layout/StepUpProcess"/>
    <dgm:cxn modelId="{54D6C462-26A9-4C68-B0A8-5262F7D529CB}" type="presParOf" srcId="{A1C56249-1985-4C40-A574-BACDE33A42C9}" destId="{F2C4FC9C-5EB7-4256-9740-E33906639A98}" srcOrd="8" destOrd="0" presId="urn:microsoft.com/office/officeart/2009/3/layout/StepUpProcess"/>
    <dgm:cxn modelId="{FE50543D-B122-4C1F-A138-923104101217}" type="presParOf" srcId="{F2C4FC9C-5EB7-4256-9740-E33906639A98}" destId="{894FF745-6389-4355-9C81-68B2FDBF1C83}" srcOrd="0" destOrd="0" presId="urn:microsoft.com/office/officeart/2009/3/layout/StepUpProcess"/>
    <dgm:cxn modelId="{094FF85F-9E75-4A71-882C-DE9A9E970DB6}" type="presParOf" srcId="{F2C4FC9C-5EB7-4256-9740-E33906639A98}" destId="{58FAA82F-65E7-4711-A329-CF96774647B6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81AFD5-0BA0-4D8D-A8D1-E8E94745D835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948CC99C-FBE4-4F78-A60C-C1F4B470E019}">
      <dgm:prSet phldrT="[Texto]" custT="1"/>
      <dgm:spPr>
        <a:solidFill>
          <a:srgbClr val="0070C0"/>
        </a:solidFill>
      </dgm:spPr>
      <dgm:t>
        <a:bodyPr/>
        <a:lstStyle/>
        <a:p>
          <a:r>
            <a:rPr lang="pt-BR" sz="2000" dirty="0">
              <a:latin typeface="Cambria" panose="02040503050406030204" pitchFamily="18" charset="0"/>
              <a:ea typeface="Cambria" panose="02040503050406030204" pitchFamily="18" charset="0"/>
            </a:rPr>
            <a:t>Perspectivas</a:t>
          </a:r>
        </a:p>
      </dgm:t>
    </dgm:pt>
    <dgm:pt modelId="{350B099A-806B-41F8-B4F1-C890F66E712F}" type="parTrans" cxnId="{89539D84-F5F8-4392-91AE-00F3D48FB793}">
      <dgm:prSet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5FFF21E0-86D1-4D1A-930F-2FE26C36D632}" type="sibTrans" cxnId="{89539D84-F5F8-4392-91AE-00F3D48FB793}">
      <dgm:prSet custT="1"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CA194BD6-7D9B-4450-8125-3462C991A408}">
      <dgm:prSet phldrT="[Texto]" custT="1"/>
      <dgm:spPr>
        <a:solidFill>
          <a:srgbClr val="0070C0"/>
        </a:solidFill>
      </dgm:spPr>
      <dgm:t>
        <a:bodyPr/>
        <a:lstStyle/>
        <a:p>
          <a:r>
            <a:rPr lang="pt-BR" sz="2000" dirty="0">
              <a:latin typeface="Cambria" panose="02040503050406030204" pitchFamily="18" charset="0"/>
              <a:ea typeface="Cambria" panose="02040503050406030204" pitchFamily="18" charset="0"/>
            </a:rPr>
            <a:t>Dimensões</a:t>
          </a:r>
        </a:p>
      </dgm:t>
    </dgm:pt>
    <dgm:pt modelId="{F84DE919-8FEC-42BD-A2FD-6457C281DEAF}" type="parTrans" cxnId="{0DEA53BB-4A10-488D-81E2-21F922DB8305}">
      <dgm:prSet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23E633BC-5416-4138-A25E-FAA289B8063D}" type="sibTrans" cxnId="{0DEA53BB-4A10-488D-81E2-21F922DB8305}">
      <dgm:prSet custT="1"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B34D6012-31DD-40E2-B918-A162557B67A7}">
      <dgm:prSet phldrT="[Texto]" custT="1"/>
      <dgm:spPr>
        <a:solidFill>
          <a:srgbClr val="0070C0"/>
        </a:solidFill>
      </dgm:spPr>
      <dgm:t>
        <a:bodyPr/>
        <a:lstStyle/>
        <a:p>
          <a:r>
            <a:rPr lang="pt-BR" sz="2000" dirty="0">
              <a:latin typeface="Cambria" panose="02040503050406030204" pitchFamily="18" charset="0"/>
              <a:ea typeface="Cambria" panose="02040503050406030204" pitchFamily="18" charset="0"/>
            </a:rPr>
            <a:t>Temas</a:t>
          </a:r>
        </a:p>
      </dgm:t>
    </dgm:pt>
    <dgm:pt modelId="{C96FB1B1-CED2-46D7-B6DF-E90355F9F7FD}" type="parTrans" cxnId="{22B82DB3-415C-4BBC-A338-0279D652C7F1}">
      <dgm:prSet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3D0BA7B3-92AB-4089-A059-D399A82B7A98}" type="sibTrans" cxnId="{22B82DB3-415C-4BBC-A338-0279D652C7F1}">
      <dgm:prSet/>
      <dgm:spPr/>
      <dgm:t>
        <a:bodyPr/>
        <a:lstStyle/>
        <a:p>
          <a:endParaRPr lang="pt-BR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C06CF972-81D8-41AD-AC55-EE58F6121B9B}">
      <dgm:prSet phldrT="[Texto]" custT="1"/>
      <dgm:spPr>
        <a:solidFill>
          <a:srgbClr val="0070C0"/>
        </a:solidFill>
      </dgm:spPr>
      <dgm:t>
        <a:bodyPr/>
        <a:lstStyle/>
        <a:p>
          <a:r>
            <a:rPr lang="pt-BR" sz="2000" dirty="0">
              <a:latin typeface="Cambria" panose="02040503050406030204" pitchFamily="18" charset="0"/>
              <a:ea typeface="Cambria" panose="02040503050406030204" pitchFamily="18" charset="0"/>
            </a:rPr>
            <a:t>Indicadores</a:t>
          </a:r>
        </a:p>
      </dgm:t>
    </dgm:pt>
    <dgm:pt modelId="{1E9D3058-BF4D-4EC2-B537-83E67F8F9015}" type="parTrans" cxnId="{9F83A2B4-B8C7-4336-BCDE-76A7005BD121}">
      <dgm:prSet/>
      <dgm:spPr/>
      <dgm:t>
        <a:bodyPr/>
        <a:lstStyle/>
        <a:p>
          <a:endParaRPr lang="pt-BR"/>
        </a:p>
      </dgm:t>
    </dgm:pt>
    <dgm:pt modelId="{06F362C1-CBE0-49E7-920D-DE8DB0433C6F}" type="sibTrans" cxnId="{9F83A2B4-B8C7-4336-BCDE-76A7005BD121}">
      <dgm:prSet/>
      <dgm:spPr/>
      <dgm:t>
        <a:bodyPr/>
        <a:lstStyle/>
        <a:p>
          <a:endParaRPr lang="pt-BR"/>
        </a:p>
      </dgm:t>
    </dgm:pt>
    <dgm:pt modelId="{81164FF5-30DD-4CCC-BF89-EF9A1F3EAF6C}" type="pres">
      <dgm:prSet presAssocID="{3181AFD5-0BA0-4D8D-A8D1-E8E94745D835}" presName="Name0" presStyleCnt="0">
        <dgm:presLayoutVars>
          <dgm:dir/>
          <dgm:resizeHandles val="exact"/>
        </dgm:presLayoutVars>
      </dgm:prSet>
      <dgm:spPr/>
    </dgm:pt>
    <dgm:pt modelId="{64179575-049A-4526-9B1A-327484E687D9}" type="pres">
      <dgm:prSet presAssocID="{948CC99C-FBE4-4F78-A60C-C1F4B470E019}" presName="node" presStyleLbl="node1" presStyleIdx="0" presStyleCnt="4">
        <dgm:presLayoutVars>
          <dgm:bulletEnabled val="1"/>
        </dgm:presLayoutVars>
      </dgm:prSet>
      <dgm:spPr/>
    </dgm:pt>
    <dgm:pt modelId="{BED5DB11-81C7-4809-834F-30610546CE8C}" type="pres">
      <dgm:prSet presAssocID="{5FFF21E0-86D1-4D1A-930F-2FE26C36D632}" presName="sibTrans" presStyleLbl="sibTrans2D1" presStyleIdx="0" presStyleCnt="3"/>
      <dgm:spPr/>
    </dgm:pt>
    <dgm:pt modelId="{39738FBD-45F0-48FA-87D5-4874D367AB40}" type="pres">
      <dgm:prSet presAssocID="{5FFF21E0-86D1-4D1A-930F-2FE26C36D632}" presName="connectorText" presStyleLbl="sibTrans2D1" presStyleIdx="0" presStyleCnt="3"/>
      <dgm:spPr/>
    </dgm:pt>
    <dgm:pt modelId="{647EE9D4-3BE7-4E8D-8DA9-F6686E4A8444}" type="pres">
      <dgm:prSet presAssocID="{CA194BD6-7D9B-4450-8125-3462C991A408}" presName="node" presStyleLbl="node1" presStyleIdx="1" presStyleCnt="4">
        <dgm:presLayoutVars>
          <dgm:bulletEnabled val="1"/>
        </dgm:presLayoutVars>
      </dgm:prSet>
      <dgm:spPr/>
    </dgm:pt>
    <dgm:pt modelId="{89B5C82B-E404-4256-8791-58264699570C}" type="pres">
      <dgm:prSet presAssocID="{23E633BC-5416-4138-A25E-FAA289B8063D}" presName="sibTrans" presStyleLbl="sibTrans2D1" presStyleIdx="1" presStyleCnt="3"/>
      <dgm:spPr/>
    </dgm:pt>
    <dgm:pt modelId="{851C18F9-AF18-4B39-AF9E-22056C59B5B0}" type="pres">
      <dgm:prSet presAssocID="{23E633BC-5416-4138-A25E-FAA289B8063D}" presName="connectorText" presStyleLbl="sibTrans2D1" presStyleIdx="1" presStyleCnt="3"/>
      <dgm:spPr/>
    </dgm:pt>
    <dgm:pt modelId="{E20546B3-F024-4D8C-8EE8-3099E4C36169}" type="pres">
      <dgm:prSet presAssocID="{B34D6012-31DD-40E2-B918-A162557B67A7}" presName="node" presStyleLbl="node1" presStyleIdx="2" presStyleCnt="4">
        <dgm:presLayoutVars>
          <dgm:bulletEnabled val="1"/>
        </dgm:presLayoutVars>
      </dgm:prSet>
      <dgm:spPr/>
    </dgm:pt>
    <dgm:pt modelId="{CEB3AC5F-2D9D-4CAE-A15C-32561724F2CA}" type="pres">
      <dgm:prSet presAssocID="{3D0BA7B3-92AB-4089-A059-D399A82B7A98}" presName="sibTrans" presStyleLbl="sibTrans2D1" presStyleIdx="2" presStyleCnt="3"/>
      <dgm:spPr/>
    </dgm:pt>
    <dgm:pt modelId="{53089049-9AA6-4605-8923-CBD11502F8CB}" type="pres">
      <dgm:prSet presAssocID="{3D0BA7B3-92AB-4089-A059-D399A82B7A98}" presName="connectorText" presStyleLbl="sibTrans2D1" presStyleIdx="2" presStyleCnt="3"/>
      <dgm:spPr/>
    </dgm:pt>
    <dgm:pt modelId="{D735E812-B0CE-4536-8688-E941DC3879E5}" type="pres">
      <dgm:prSet presAssocID="{C06CF972-81D8-41AD-AC55-EE58F6121B9B}" presName="node" presStyleLbl="node1" presStyleIdx="3" presStyleCnt="4">
        <dgm:presLayoutVars>
          <dgm:bulletEnabled val="1"/>
        </dgm:presLayoutVars>
      </dgm:prSet>
      <dgm:spPr/>
    </dgm:pt>
  </dgm:ptLst>
  <dgm:cxnLst>
    <dgm:cxn modelId="{51752805-DCAE-4DDC-9C76-8A3F06AA737E}" type="presOf" srcId="{23E633BC-5416-4138-A25E-FAA289B8063D}" destId="{851C18F9-AF18-4B39-AF9E-22056C59B5B0}" srcOrd="1" destOrd="0" presId="urn:microsoft.com/office/officeart/2005/8/layout/process1"/>
    <dgm:cxn modelId="{5127DF22-DECB-47E6-9B6E-C410D515DA27}" type="presOf" srcId="{B34D6012-31DD-40E2-B918-A162557B67A7}" destId="{E20546B3-F024-4D8C-8EE8-3099E4C36169}" srcOrd="0" destOrd="0" presId="urn:microsoft.com/office/officeart/2005/8/layout/process1"/>
    <dgm:cxn modelId="{4868455E-06D3-44FD-949E-0A87EB522726}" type="presOf" srcId="{C06CF972-81D8-41AD-AC55-EE58F6121B9B}" destId="{D735E812-B0CE-4536-8688-E941DC3879E5}" srcOrd="0" destOrd="0" presId="urn:microsoft.com/office/officeart/2005/8/layout/process1"/>
    <dgm:cxn modelId="{ED832C46-A932-49BA-87E9-EF7BD1D3F319}" type="presOf" srcId="{5FFF21E0-86D1-4D1A-930F-2FE26C36D632}" destId="{39738FBD-45F0-48FA-87D5-4874D367AB40}" srcOrd="1" destOrd="0" presId="urn:microsoft.com/office/officeart/2005/8/layout/process1"/>
    <dgm:cxn modelId="{92CAA54D-DB68-46A7-A52D-5E5B0D57DC0E}" type="presOf" srcId="{3D0BA7B3-92AB-4089-A059-D399A82B7A98}" destId="{53089049-9AA6-4605-8923-CBD11502F8CB}" srcOrd="1" destOrd="0" presId="urn:microsoft.com/office/officeart/2005/8/layout/process1"/>
    <dgm:cxn modelId="{BD3E8850-11C9-43ED-9FD9-CBE312A1CCA7}" type="presOf" srcId="{5FFF21E0-86D1-4D1A-930F-2FE26C36D632}" destId="{BED5DB11-81C7-4809-834F-30610546CE8C}" srcOrd="0" destOrd="0" presId="urn:microsoft.com/office/officeart/2005/8/layout/process1"/>
    <dgm:cxn modelId="{89539D84-F5F8-4392-91AE-00F3D48FB793}" srcId="{3181AFD5-0BA0-4D8D-A8D1-E8E94745D835}" destId="{948CC99C-FBE4-4F78-A60C-C1F4B470E019}" srcOrd="0" destOrd="0" parTransId="{350B099A-806B-41F8-B4F1-C890F66E712F}" sibTransId="{5FFF21E0-86D1-4D1A-930F-2FE26C36D632}"/>
    <dgm:cxn modelId="{D101CA88-C84A-47AC-9CD3-410E0482ED77}" type="presOf" srcId="{CA194BD6-7D9B-4450-8125-3462C991A408}" destId="{647EE9D4-3BE7-4E8D-8DA9-F6686E4A8444}" srcOrd="0" destOrd="0" presId="urn:microsoft.com/office/officeart/2005/8/layout/process1"/>
    <dgm:cxn modelId="{9322F598-FC57-4DCA-A8FA-67094F8AD164}" type="presOf" srcId="{23E633BC-5416-4138-A25E-FAA289B8063D}" destId="{89B5C82B-E404-4256-8791-58264699570C}" srcOrd="0" destOrd="0" presId="urn:microsoft.com/office/officeart/2005/8/layout/process1"/>
    <dgm:cxn modelId="{C5C01DA5-449E-432D-ADFF-D35E69416FE2}" type="presOf" srcId="{3D0BA7B3-92AB-4089-A059-D399A82B7A98}" destId="{CEB3AC5F-2D9D-4CAE-A15C-32561724F2CA}" srcOrd="0" destOrd="0" presId="urn:microsoft.com/office/officeart/2005/8/layout/process1"/>
    <dgm:cxn modelId="{172872B1-2888-4278-BD2E-A924153E39CD}" type="presOf" srcId="{3181AFD5-0BA0-4D8D-A8D1-E8E94745D835}" destId="{81164FF5-30DD-4CCC-BF89-EF9A1F3EAF6C}" srcOrd="0" destOrd="0" presId="urn:microsoft.com/office/officeart/2005/8/layout/process1"/>
    <dgm:cxn modelId="{22B82DB3-415C-4BBC-A338-0279D652C7F1}" srcId="{3181AFD5-0BA0-4D8D-A8D1-E8E94745D835}" destId="{B34D6012-31DD-40E2-B918-A162557B67A7}" srcOrd="2" destOrd="0" parTransId="{C96FB1B1-CED2-46D7-B6DF-E90355F9F7FD}" sibTransId="{3D0BA7B3-92AB-4089-A059-D399A82B7A98}"/>
    <dgm:cxn modelId="{9F83A2B4-B8C7-4336-BCDE-76A7005BD121}" srcId="{3181AFD5-0BA0-4D8D-A8D1-E8E94745D835}" destId="{C06CF972-81D8-41AD-AC55-EE58F6121B9B}" srcOrd="3" destOrd="0" parTransId="{1E9D3058-BF4D-4EC2-B537-83E67F8F9015}" sibTransId="{06F362C1-CBE0-49E7-920D-DE8DB0433C6F}"/>
    <dgm:cxn modelId="{0DEA53BB-4A10-488D-81E2-21F922DB8305}" srcId="{3181AFD5-0BA0-4D8D-A8D1-E8E94745D835}" destId="{CA194BD6-7D9B-4450-8125-3462C991A408}" srcOrd="1" destOrd="0" parTransId="{F84DE919-8FEC-42BD-A2FD-6457C281DEAF}" sibTransId="{23E633BC-5416-4138-A25E-FAA289B8063D}"/>
    <dgm:cxn modelId="{85FFF7F7-5DCE-4370-9B00-DB8707AB9546}" type="presOf" srcId="{948CC99C-FBE4-4F78-A60C-C1F4B470E019}" destId="{64179575-049A-4526-9B1A-327484E687D9}" srcOrd="0" destOrd="0" presId="urn:microsoft.com/office/officeart/2005/8/layout/process1"/>
    <dgm:cxn modelId="{2006B290-9FBA-4BB1-A6A5-BFC13C873B47}" type="presParOf" srcId="{81164FF5-30DD-4CCC-BF89-EF9A1F3EAF6C}" destId="{64179575-049A-4526-9B1A-327484E687D9}" srcOrd="0" destOrd="0" presId="urn:microsoft.com/office/officeart/2005/8/layout/process1"/>
    <dgm:cxn modelId="{04F66692-0B21-4140-8A6C-CA6A46FEDAD1}" type="presParOf" srcId="{81164FF5-30DD-4CCC-BF89-EF9A1F3EAF6C}" destId="{BED5DB11-81C7-4809-834F-30610546CE8C}" srcOrd="1" destOrd="0" presId="urn:microsoft.com/office/officeart/2005/8/layout/process1"/>
    <dgm:cxn modelId="{C85018F1-99E8-44D4-95DA-16D1E7A2131F}" type="presParOf" srcId="{BED5DB11-81C7-4809-834F-30610546CE8C}" destId="{39738FBD-45F0-48FA-87D5-4874D367AB40}" srcOrd="0" destOrd="0" presId="urn:microsoft.com/office/officeart/2005/8/layout/process1"/>
    <dgm:cxn modelId="{336BD003-9433-48FD-96EC-5A903BBBD35A}" type="presParOf" srcId="{81164FF5-30DD-4CCC-BF89-EF9A1F3EAF6C}" destId="{647EE9D4-3BE7-4E8D-8DA9-F6686E4A8444}" srcOrd="2" destOrd="0" presId="urn:microsoft.com/office/officeart/2005/8/layout/process1"/>
    <dgm:cxn modelId="{400B3DDE-96D9-4BE8-B3E2-903A5BDEC002}" type="presParOf" srcId="{81164FF5-30DD-4CCC-BF89-EF9A1F3EAF6C}" destId="{89B5C82B-E404-4256-8791-58264699570C}" srcOrd="3" destOrd="0" presId="urn:microsoft.com/office/officeart/2005/8/layout/process1"/>
    <dgm:cxn modelId="{52B85BB6-E415-4B88-8AF1-E20F20AE9ED5}" type="presParOf" srcId="{89B5C82B-E404-4256-8791-58264699570C}" destId="{851C18F9-AF18-4B39-AF9E-22056C59B5B0}" srcOrd="0" destOrd="0" presId="urn:microsoft.com/office/officeart/2005/8/layout/process1"/>
    <dgm:cxn modelId="{3B0C271F-13A7-4C94-A0DA-67DF4AE9857F}" type="presParOf" srcId="{81164FF5-30DD-4CCC-BF89-EF9A1F3EAF6C}" destId="{E20546B3-F024-4D8C-8EE8-3099E4C36169}" srcOrd="4" destOrd="0" presId="urn:microsoft.com/office/officeart/2005/8/layout/process1"/>
    <dgm:cxn modelId="{CFE446FA-A5A3-42AB-B249-6479F627871A}" type="presParOf" srcId="{81164FF5-30DD-4CCC-BF89-EF9A1F3EAF6C}" destId="{CEB3AC5F-2D9D-4CAE-A15C-32561724F2CA}" srcOrd="5" destOrd="0" presId="urn:microsoft.com/office/officeart/2005/8/layout/process1"/>
    <dgm:cxn modelId="{ABA70F93-C7B6-4B05-872B-8C4B24ABEAF2}" type="presParOf" srcId="{CEB3AC5F-2D9D-4CAE-A15C-32561724F2CA}" destId="{53089049-9AA6-4605-8923-CBD11502F8CB}" srcOrd="0" destOrd="0" presId="urn:microsoft.com/office/officeart/2005/8/layout/process1"/>
    <dgm:cxn modelId="{C2502A31-A8C1-4BC2-A942-464D0C21B022}" type="presParOf" srcId="{81164FF5-30DD-4CCC-BF89-EF9A1F3EAF6C}" destId="{D735E812-B0CE-4536-8688-E941DC3879E5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2862EC-9AB2-4F50-96D7-AB9B052359B0}">
      <dsp:nvSpPr>
        <dsp:cNvPr id="0" name=""/>
        <dsp:cNvSpPr/>
      </dsp:nvSpPr>
      <dsp:spPr>
        <a:xfrm>
          <a:off x="3386" y="66558"/>
          <a:ext cx="3038181" cy="7028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latin typeface="Cambria" panose="02040503050406030204" pitchFamily="18" charset="0"/>
              <a:ea typeface="Cambria" panose="02040503050406030204" pitchFamily="18" charset="0"/>
            </a:rPr>
            <a:t>Coleta de dados</a:t>
          </a:r>
        </a:p>
      </dsp:txBody>
      <dsp:txXfrm>
        <a:off x="23971" y="87143"/>
        <a:ext cx="2997011" cy="661641"/>
      </dsp:txXfrm>
    </dsp:sp>
    <dsp:sp modelId="{DC24E28E-71EA-4FD6-AD37-51A4B8E39994}">
      <dsp:nvSpPr>
        <dsp:cNvPr id="0" name=""/>
        <dsp:cNvSpPr/>
      </dsp:nvSpPr>
      <dsp:spPr>
        <a:xfrm>
          <a:off x="3144647" y="272716"/>
          <a:ext cx="248326" cy="2904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0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3144647" y="330815"/>
        <a:ext cx="173828" cy="174297"/>
      </dsp:txXfrm>
    </dsp:sp>
    <dsp:sp modelId="{6394CD84-7199-4BBD-9F9F-3E0B5FA85153}">
      <dsp:nvSpPr>
        <dsp:cNvPr id="0" name=""/>
        <dsp:cNvSpPr/>
      </dsp:nvSpPr>
      <dsp:spPr>
        <a:xfrm>
          <a:off x="3510109" y="66558"/>
          <a:ext cx="3038181" cy="702811"/>
        </a:xfrm>
        <a:prstGeom prst="roundRect">
          <a:avLst>
            <a:gd name="adj" fmla="val 10000"/>
          </a:avLst>
        </a:prstGeom>
        <a:solidFill>
          <a:srgbClr val="C00000"/>
        </a:soli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latin typeface="Cambria" panose="02040503050406030204" pitchFamily="18" charset="0"/>
              <a:ea typeface="Cambria" panose="02040503050406030204" pitchFamily="18" charset="0"/>
            </a:rPr>
            <a:t>Definição de indicadores</a:t>
          </a:r>
        </a:p>
      </dsp:txBody>
      <dsp:txXfrm>
        <a:off x="3530694" y="87143"/>
        <a:ext cx="2997011" cy="661641"/>
      </dsp:txXfrm>
    </dsp:sp>
    <dsp:sp modelId="{94636DB9-F089-4B88-BDF2-29579718A2CB}">
      <dsp:nvSpPr>
        <dsp:cNvPr id="0" name=""/>
        <dsp:cNvSpPr/>
      </dsp:nvSpPr>
      <dsp:spPr>
        <a:xfrm>
          <a:off x="6651369" y="272716"/>
          <a:ext cx="248326" cy="2904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0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6651369" y="330815"/>
        <a:ext cx="173828" cy="174297"/>
      </dsp:txXfrm>
    </dsp:sp>
    <dsp:sp modelId="{EC128B85-A25E-41FC-BC01-AD27E9BB27E5}">
      <dsp:nvSpPr>
        <dsp:cNvPr id="0" name=""/>
        <dsp:cNvSpPr/>
      </dsp:nvSpPr>
      <dsp:spPr>
        <a:xfrm>
          <a:off x="7016831" y="66558"/>
          <a:ext cx="3038181" cy="702811"/>
        </a:xfrm>
        <a:prstGeom prst="roundRect">
          <a:avLst>
            <a:gd name="adj" fmla="val 10000"/>
          </a:avLst>
        </a:prstGeom>
        <a:solidFill>
          <a:srgbClr val="C00000"/>
        </a:soli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latin typeface="Cambria" panose="02040503050406030204" pitchFamily="18" charset="0"/>
              <a:ea typeface="Cambria" panose="02040503050406030204" pitchFamily="18" charset="0"/>
            </a:rPr>
            <a:t>Desenvolvimento dos dashboards</a:t>
          </a:r>
        </a:p>
      </dsp:txBody>
      <dsp:txXfrm>
        <a:off x="7037416" y="87143"/>
        <a:ext cx="2997011" cy="661641"/>
      </dsp:txXfrm>
    </dsp:sp>
    <dsp:sp modelId="{EFE34235-89B5-4833-9B13-401475AE348D}">
      <dsp:nvSpPr>
        <dsp:cNvPr id="0" name=""/>
        <dsp:cNvSpPr/>
      </dsp:nvSpPr>
      <dsp:spPr>
        <a:xfrm rot="5400000">
          <a:off x="8411759" y="851363"/>
          <a:ext cx="248326" cy="2904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0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 rot="-5400000">
        <a:off x="8448774" y="872447"/>
        <a:ext cx="174297" cy="173828"/>
      </dsp:txXfrm>
    </dsp:sp>
    <dsp:sp modelId="{FE957801-CA4F-4F57-A01B-600ED104CD82}">
      <dsp:nvSpPr>
        <dsp:cNvPr id="0" name=""/>
        <dsp:cNvSpPr/>
      </dsp:nvSpPr>
      <dsp:spPr>
        <a:xfrm>
          <a:off x="7016831" y="1237909"/>
          <a:ext cx="3038181" cy="7028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latin typeface="Cambria" panose="02040503050406030204" pitchFamily="18" charset="0"/>
              <a:ea typeface="Cambria" panose="02040503050406030204" pitchFamily="18" charset="0"/>
            </a:rPr>
            <a:t>Seminário de difusão</a:t>
          </a:r>
        </a:p>
      </dsp:txBody>
      <dsp:txXfrm>
        <a:off x="7037416" y="1258494"/>
        <a:ext cx="2997011" cy="661641"/>
      </dsp:txXfrm>
    </dsp:sp>
    <dsp:sp modelId="{8B922575-643D-4DAA-A908-1DA9D5721C8D}">
      <dsp:nvSpPr>
        <dsp:cNvPr id="0" name=""/>
        <dsp:cNvSpPr/>
      </dsp:nvSpPr>
      <dsp:spPr>
        <a:xfrm rot="10800000">
          <a:off x="6665426" y="1444067"/>
          <a:ext cx="248326" cy="2904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0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 rot="10800000">
        <a:off x="6739924" y="1502166"/>
        <a:ext cx="173828" cy="174297"/>
      </dsp:txXfrm>
    </dsp:sp>
    <dsp:sp modelId="{79BF32C4-57C8-48EA-8658-796A4909667C}">
      <dsp:nvSpPr>
        <dsp:cNvPr id="0" name=""/>
        <dsp:cNvSpPr/>
      </dsp:nvSpPr>
      <dsp:spPr>
        <a:xfrm>
          <a:off x="3510109" y="1237909"/>
          <a:ext cx="3038181" cy="70281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latin typeface="Cambria" panose="02040503050406030204" pitchFamily="18" charset="0"/>
              <a:ea typeface="Cambria" panose="02040503050406030204" pitchFamily="18" charset="0"/>
            </a:rPr>
            <a:t>Planejamento do SICDTEC</a:t>
          </a:r>
        </a:p>
      </dsp:txBody>
      <dsp:txXfrm>
        <a:off x="3530694" y="1258494"/>
        <a:ext cx="2997011" cy="661641"/>
      </dsp:txXfrm>
    </dsp:sp>
    <dsp:sp modelId="{24A59649-3C05-4467-A1D0-68D5CCAF87DA}">
      <dsp:nvSpPr>
        <dsp:cNvPr id="0" name=""/>
        <dsp:cNvSpPr/>
      </dsp:nvSpPr>
      <dsp:spPr>
        <a:xfrm rot="10800000">
          <a:off x="3158703" y="1444067"/>
          <a:ext cx="248326" cy="29049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0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 rot="10800000">
        <a:off x="3233201" y="1502166"/>
        <a:ext cx="173828" cy="174297"/>
      </dsp:txXfrm>
    </dsp:sp>
    <dsp:sp modelId="{F53E3C05-E3A2-4A1E-A5A3-0AA95AE4F3B3}">
      <dsp:nvSpPr>
        <dsp:cNvPr id="0" name=""/>
        <dsp:cNvSpPr/>
      </dsp:nvSpPr>
      <dsp:spPr>
        <a:xfrm>
          <a:off x="3386" y="1237909"/>
          <a:ext cx="3038181" cy="702811"/>
        </a:xfrm>
        <a:prstGeom prst="roundRect">
          <a:avLst>
            <a:gd name="adj" fmla="val 10000"/>
          </a:avLst>
        </a:prstGeom>
        <a:solidFill>
          <a:schemeClr val="tx1"/>
        </a:soli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latin typeface="Cambria" panose="02040503050406030204" pitchFamily="18" charset="0"/>
              <a:ea typeface="Cambria" panose="02040503050406030204" pitchFamily="18" charset="0"/>
            </a:rPr>
            <a:t>Próximas etapas</a:t>
          </a:r>
        </a:p>
      </dsp:txBody>
      <dsp:txXfrm>
        <a:off x="23971" y="1258494"/>
        <a:ext cx="2997011" cy="6616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0B98EF-C568-47B6-AF6A-6924332B42BB}">
      <dsp:nvSpPr>
        <dsp:cNvPr id="0" name=""/>
        <dsp:cNvSpPr/>
      </dsp:nvSpPr>
      <dsp:spPr>
        <a:xfrm rot="5400000">
          <a:off x="401464" y="2116699"/>
          <a:ext cx="1201055" cy="199852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AA93D1-B86E-4B0E-9915-60CAC99E60CB}">
      <dsp:nvSpPr>
        <dsp:cNvPr id="0" name=""/>
        <dsp:cNvSpPr/>
      </dsp:nvSpPr>
      <dsp:spPr>
        <a:xfrm>
          <a:off x="200978" y="2713829"/>
          <a:ext cx="1804283" cy="1581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 dirty="0">
              <a:latin typeface="Cambria" panose="02040503050406030204" pitchFamily="18" charset="0"/>
              <a:ea typeface="Cambria" panose="02040503050406030204" pitchFamily="18" charset="0"/>
            </a:rPr>
            <a:t>Etapa 1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 dirty="0">
              <a:latin typeface="Cambria" panose="02040503050406030204" pitchFamily="18" charset="0"/>
              <a:ea typeface="Cambria" panose="02040503050406030204" pitchFamily="18" charset="0"/>
            </a:rPr>
            <a:t>Arquitetura geral</a:t>
          </a:r>
        </a:p>
      </dsp:txBody>
      <dsp:txXfrm>
        <a:off x="200978" y="2713829"/>
        <a:ext cx="1804283" cy="1581560"/>
      </dsp:txXfrm>
    </dsp:sp>
    <dsp:sp modelId="{4B1D51F6-86EB-4BD6-A784-4722D917F7E2}">
      <dsp:nvSpPr>
        <dsp:cNvPr id="0" name=""/>
        <dsp:cNvSpPr/>
      </dsp:nvSpPr>
      <dsp:spPr>
        <a:xfrm>
          <a:off x="1664831" y="1969565"/>
          <a:ext cx="340430" cy="340430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FF31D-CC71-4463-9122-0C50FCD168B1}">
      <dsp:nvSpPr>
        <dsp:cNvPr id="0" name=""/>
        <dsp:cNvSpPr/>
      </dsp:nvSpPr>
      <dsp:spPr>
        <a:xfrm rot="5400000">
          <a:off x="2610260" y="1570130"/>
          <a:ext cx="1201055" cy="199852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5FFE39-BE78-48A9-80D7-B63327C74694}">
      <dsp:nvSpPr>
        <dsp:cNvPr id="0" name=""/>
        <dsp:cNvSpPr/>
      </dsp:nvSpPr>
      <dsp:spPr>
        <a:xfrm>
          <a:off x="2409774" y="2167260"/>
          <a:ext cx="1804283" cy="1581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 dirty="0">
              <a:latin typeface="Cambria" panose="02040503050406030204" pitchFamily="18" charset="0"/>
              <a:ea typeface="Cambria" panose="02040503050406030204" pitchFamily="18" charset="0"/>
            </a:rPr>
            <a:t>Etapa 2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 dirty="0">
              <a:latin typeface="Cambria" panose="02040503050406030204" pitchFamily="18" charset="0"/>
              <a:ea typeface="Cambria" panose="02040503050406030204" pitchFamily="18" charset="0"/>
            </a:rPr>
            <a:t>Blocos prioritários</a:t>
          </a:r>
        </a:p>
      </dsp:txBody>
      <dsp:txXfrm>
        <a:off x="2409774" y="2167260"/>
        <a:ext cx="1804283" cy="1581560"/>
      </dsp:txXfrm>
    </dsp:sp>
    <dsp:sp modelId="{D852612E-4FB0-44AF-A3B9-A5F8D965DB12}">
      <dsp:nvSpPr>
        <dsp:cNvPr id="0" name=""/>
        <dsp:cNvSpPr/>
      </dsp:nvSpPr>
      <dsp:spPr>
        <a:xfrm>
          <a:off x="3873626" y="1422996"/>
          <a:ext cx="340430" cy="340430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31405D-ED93-477C-B70E-04366C68977D}">
      <dsp:nvSpPr>
        <dsp:cNvPr id="0" name=""/>
        <dsp:cNvSpPr/>
      </dsp:nvSpPr>
      <dsp:spPr>
        <a:xfrm rot="5400000">
          <a:off x="4819055" y="1023562"/>
          <a:ext cx="1201055" cy="199852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FC8792-5F66-4473-B1A2-56C3F122DEA4}">
      <dsp:nvSpPr>
        <dsp:cNvPr id="0" name=""/>
        <dsp:cNvSpPr/>
      </dsp:nvSpPr>
      <dsp:spPr>
        <a:xfrm>
          <a:off x="4618569" y="1620691"/>
          <a:ext cx="1804283" cy="1581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 dirty="0">
              <a:latin typeface="Cambria" panose="02040503050406030204" pitchFamily="18" charset="0"/>
              <a:ea typeface="Cambria" panose="02040503050406030204" pitchFamily="18" charset="0"/>
            </a:rPr>
            <a:t>Etapa 3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 dirty="0">
              <a:latin typeface="Cambria" panose="02040503050406030204" pitchFamily="18" charset="0"/>
              <a:ea typeface="Cambria" panose="02040503050406030204" pitchFamily="18" charset="0"/>
            </a:rPr>
            <a:t>Geração de medidas</a:t>
          </a:r>
        </a:p>
      </dsp:txBody>
      <dsp:txXfrm>
        <a:off x="4618569" y="1620691"/>
        <a:ext cx="1804283" cy="1581560"/>
      </dsp:txXfrm>
    </dsp:sp>
    <dsp:sp modelId="{1AF2A72C-569F-4B16-985D-6AB496CB15D2}">
      <dsp:nvSpPr>
        <dsp:cNvPr id="0" name=""/>
        <dsp:cNvSpPr/>
      </dsp:nvSpPr>
      <dsp:spPr>
        <a:xfrm>
          <a:off x="6082422" y="876428"/>
          <a:ext cx="340430" cy="340430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22D17C-BA09-4D49-99ED-B2176E77E4DD}">
      <dsp:nvSpPr>
        <dsp:cNvPr id="0" name=""/>
        <dsp:cNvSpPr/>
      </dsp:nvSpPr>
      <dsp:spPr>
        <a:xfrm rot="5400000">
          <a:off x="7027851" y="476993"/>
          <a:ext cx="1201055" cy="199852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EA234B-80C0-4D31-A14C-5FBA2C666390}">
      <dsp:nvSpPr>
        <dsp:cNvPr id="0" name=""/>
        <dsp:cNvSpPr/>
      </dsp:nvSpPr>
      <dsp:spPr>
        <a:xfrm>
          <a:off x="6827365" y="1074123"/>
          <a:ext cx="1804283" cy="1581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 dirty="0">
              <a:latin typeface="Cambria" panose="02040503050406030204" pitchFamily="18" charset="0"/>
              <a:ea typeface="Cambria" panose="02040503050406030204" pitchFamily="18" charset="0"/>
            </a:rPr>
            <a:t>Etapa 4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 dirty="0">
              <a:latin typeface="Cambria" panose="02040503050406030204" pitchFamily="18" charset="0"/>
              <a:ea typeface="Cambria" panose="02040503050406030204" pitchFamily="18" charset="0"/>
            </a:rPr>
            <a:t>Comunicação</a:t>
          </a:r>
        </a:p>
      </dsp:txBody>
      <dsp:txXfrm>
        <a:off x="6827365" y="1074123"/>
        <a:ext cx="1804283" cy="1581560"/>
      </dsp:txXfrm>
    </dsp:sp>
    <dsp:sp modelId="{53AA7D71-84A3-4805-B824-E9828263AA79}">
      <dsp:nvSpPr>
        <dsp:cNvPr id="0" name=""/>
        <dsp:cNvSpPr/>
      </dsp:nvSpPr>
      <dsp:spPr>
        <a:xfrm>
          <a:off x="8291217" y="329859"/>
          <a:ext cx="340430" cy="340430"/>
        </a:xfrm>
        <a:prstGeom prst="triangle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4FF745-6389-4355-9C81-68B2FDBF1C83}">
      <dsp:nvSpPr>
        <dsp:cNvPr id="0" name=""/>
        <dsp:cNvSpPr/>
      </dsp:nvSpPr>
      <dsp:spPr>
        <a:xfrm rot="5400000">
          <a:off x="9236646" y="-69575"/>
          <a:ext cx="1201055" cy="1998529"/>
        </a:xfrm>
        <a:prstGeom prst="corner">
          <a:avLst>
            <a:gd name="adj1" fmla="val 16120"/>
            <a:gd name="adj2" fmla="val 161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FAA82F-65E7-4711-A329-CF96774647B6}">
      <dsp:nvSpPr>
        <dsp:cNvPr id="0" name=""/>
        <dsp:cNvSpPr/>
      </dsp:nvSpPr>
      <dsp:spPr>
        <a:xfrm>
          <a:off x="9036160" y="527554"/>
          <a:ext cx="1804283" cy="1581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b="1" kern="1200" dirty="0">
              <a:latin typeface="Cambria" panose="02040503050406030204" pitchFamily="18" charset="0"/>
              <a:ea typeface="Cambria" panose="02040503050406030204" pitchFamily="18" charset="0"/>
            </a:rPr>
            <a:t>Etapa 5</a:t>
          </a:r>
        </a:p>
        <a:p>
          <a:pPr marL="171450" lvl="1" indent="-171450" algn="ctr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800" kern="1200" dirty="0" err="1">
              <a:latin typeface="Cambria" panose="02040503050406030204" pitchFamily="18" charset="0"/>
              <a:ea typeface="Cambria" panose="02040503050406030204" pitchFamily="18" charset="0"/>
            </a:rPr>
            <a:t>Manualização</a:t>
          </a:r>
          <a:endParaRPr lang="pt-BR" sz="1800" kern="1200" dirty="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9036160" y="527554"/>
        <a:ext cx="1804283" cy="15815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179575-049A-4526-9B1A-327484E687D9}">
      <dsp:nvSpPr>
        <dsp:cNvPr id="0" name=""/>
        <dsp:cNvSpPr/>
      </dsp:nvSpPr>
      <dsp:spPr>
        <a:xfrm>
          <a:off x="4420" y="0"/>
          <a:ext cx="1932607" cy="7149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latin typeface="Cambria" panose="02040503050406030204" pitchFamily="18" charset="0"/>
              <a:ea typeface="Cambria" panose="02040503050406030204" pitchFamily="18" charset="0"/>
            </a:rPr>
            <a:t>Perspectivas</a:t>
          </a:r>
        </a:p>
      </dsp:txBody>
      <dsp:txXfrm>
        <a:off x="25361" y="20941"/>
        <a:ext cx="1890725" cy="673113"/>
      </dsp:txXfrm>
    </dsp:sp>
    <dsp:sp modelId="{BED5DB11-81C7-4809-834F-30610546CE8C}">
      <dsp:nvSpPr>
        <dsp:cNvPr id="0" name=""/>
        <dsp:cNvSpPr/>
      </dsp:nvSpPr>
      <dsp:spPr>
        <a:xfrm>
          <a:off x="2130288" y="117854"/>
          <a:ext cx="409712" cy="47928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0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2130288" y="213711"/>
        <a:ext cx="286798" cy="287572"/>
      </dsp:txXfrm>
    </dsp:sp>
    <dsp:sp modelId="{647EE9D4-3BE7-4E8D-8DA9-F6686E4A8444}">
      <dsp:nvSpPr>
        <dsp:cNvPr id="0" name=""/>
        <dsp:cNvSpPr/>
      </dsp:nvSpPr>
      <dsp:spPr>
        <a:xfrm>
          <a:off x="2710070" y="0"/>
          <a:ext cx="1932607" cy="7149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latin typeface="Cambria" panose="02040503050406030204" pitchFamily="18" charset="0"/>
              <a:ea typeface="Cambria" panose="02040503050406030204" pitchFamily="18" charset="0"/>
            </a:rPr>
            <a:t>Dimensões</a:t>
          </a:r>
        </a:p>
      </dsp:txBody>
      <dsp:txXfrm>
        <a:off x="2731011" y="20941"/>
        <a:ext cx="1890725" cy="673113"/>
      </dsp:txXfrm>
    </dsp:sp>
    <dsp:sp modelId="{89B5C82B-E404-4256-8791-58264699570C}">
      <dsp:nvSpPr>
        <dsp:cNvPr id="0" name=""/>
        <dsp:cNvSpPr/>
      </dsp:nvSpPr>
      <dsp:spPr>
        <a:xfrm>
          <a:off x="4835939" y="117854"/>
          <a:ext cx="409712" cy="47928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0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4835939" y="213711"/>
        <a:ext cx="286798" cy="287572"/>
      </dsp:txXfrm>
    </dsp:sp>
    <dsp:sp modelId="{E20546B3-F024-4D8C-8EE8-3099E4C36169}">
      <dsp:nvSpPr>
        <dsp:cNvPr id="0" name=""/>
        <dsp:cNvSpPr/>
      </dsp:nvSpPr>
      <dsp:spPr>
        <a:xfrm>
          <a:off x="5415721" y="0"/>
          <a:ext cx="1932607" cy="7149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latin typeface="Cambria" panose="02040503050406030204" pitchFamily="18" charset="0"/>
              <a:ea typeface="Cambria" panose="02040503050406030204" pitchFamily="18" charset="0"/>
            </a:rPr>
            <a:t>Temas</a:t>
          </a:r>
        </a:p>
      </dsp:txBody>
      <dsp:txXfrm>
        <a:off x="5436662" y="20941"/>
        <a:ext cx="1890725" cy="673113"/>
      </dsp:txXfrm>
    </dsp:sp>
    <dsp:sp modelId="{CEB3AC5F-2D9D-4CAE-A15C-32561724F2CA}">
      <dsp:nvSpPr>
        <dsp:cNvPr id="0" name=""/>
        <dsp:cNvSpPr/>
      </dsp:nvSpPr>
      <dsp:spPr>
        <a:xfrm>
          <a:off x="7541589" y="117854"/>
          <a:ext cx="409712" cy="47928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100" kern="120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7541589" y="213711"/>
        <a:ext cx="286798" cy="287572"/>
      </dsp:txXfrm>
    </dsp:sp>
    <dsp:sp modelId="{D735E812-B0CE-4536-8688-E941DC3879E5}">
      <dsp:nvSpPr>
        <dsp:cNvPr id="0" name=""/>
        <dsp:cNvSpPr/>
      </dsp:nvSpPr>
      <dsp:spPr>
        <a:xfrm>
          <a:off x="8121372" y="0"/>
          <a:ext cx="1932607" cy="714995"/>
        </a:xfrm>
        <a:prstGeom prst="roundRect">
          <a:avLst>
            <a:gd name="adj" fmla="val 10000"/>
          </a:avLst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>
              <a:latin typeface="Cambria" panose="02040503050406030204" pitchFamily="18" charset="0"/>
              <a:ea typeface="Cambria" panose="02040503050406030204" pitchFamily="18" charset="0"/>
            </a:rPr>
            <a:t>Indicadores</a:t>
          </a:r>
        </a:p>
      </dsp:txBody>
      <dsp:txXfrm>
        <a:off x="8142313" y="20941"/>
        <a:ext cx="1890725" cy="6731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53E43-ABDB-4D23-8A70-6A652B9F6AAD}" type="datetimeFigureOut">
              <a:rPr lang="pt-BR" smtClean="0"/>
              <a:t>19/12/2023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76C5A-0A7C-4F1B-AEAF-1599CF386B79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38593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99039-8224-41C9-89DE-8F8D06F7BCE0}" type="datetimeFigureOut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893E67-77F7-43B7-A012-7BB3197004D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56688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93E67-77F7-43B7-A012-7BB3197004D3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9570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 useBgFill="1">
        <p:nvSpPr>
          <p:cNvPr id="10" name="Retângulo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tângulo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tângulo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ector Reto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to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to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pt-BR" noProof="0" dirty="0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20" name="Espaço Reservado para Data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  <a:prstGeom prst="rect">
            <a:avLst/>
          </a:prstGeo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856E124D-C361-4379-AC42-5377F2CFC7E4}" type="datetime1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21" name="Espaço Reservado para Rodapé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  <a:prstGeom prst="rect">
            <a:avLst/>
          </a:prstGeo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22" name="Espaço reservado para o número do slide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F111D807-29E3-49A7-9BB6-47D1EBF10F5F}" type="datetime1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34B7E4EF-A1BD-40F4-AB7B-04F084DD991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6F09C025-892F-4005-808C-55A063AF541D}" type="datetime1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34B7E4EF-A1BD-40F4-AB7B-04F084DD991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1pPr>
            <a:lvl2pPr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2pPr>
            <a:lvl3pPr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3pPr>
            <a:lvl4pPr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4pPr>
            <a:lvl5pPr>
              <a:defRPr sz="2400">
                <a:latin typeface="Cambria" panose="02040503050406030204" pitchFamily="18" charset="0"/>
                <a:ea typeface="Cambria" panose="02040503050406030204" pitchFamily="18" charset="0"/>
              </a:defRPr>
            </a:lvl5pPr>
          </a:lstStyle>
          <a:p>
            <a:pPr lvl="0" rtl="0"/>
            <a:r>
              <a:rPr lang="pt-BR" noProof="0" dirty="0"/>
              <a:t>Clique para editar os estilos de texto Mestres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C2F167B7-58CF-46EA-B7A7-A11B70C09469}" type="datetime1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34B7E4EF-A1BD-40F4-AB7B-04F084DD991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 useBgFill="1">
        <p:nvSpPr>
          <p:cNvPr id="23" name="Retângulo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tângulo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tângulo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to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to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  <a:prstGeom prst="rect">
            <a:avLst/>
          </a:prstGeo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9FE986D8-DC49-4ECF-AD37-C03416996AE0}" type="datetime1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  <a:prstGeom prst="rect">
            <a:avLst/>
          </a:prstGeo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0A54EBC0-A1A1-48D6-8617-6021C1F9EBF3}" type="datetime1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34B7E4EF-A1BD-40F4-AB7B-04F084DD991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A7551E80-80CF-4FBD-9F35-2CC935DA3155}" type="datetime1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34B7E4EF-A1BD-40F4-AB7B-04F084DD991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1D9A5C4B-374D-409C-843C-B36ECC0159BE}" type="datetime1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34B7E4EF-A1BD-40F4-AB7B-04F084DD991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4B0D94F1-992C-4BBF-A5CF-F8F4085418E0}" type="datetime1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34B7E4EF-A1BD-40F4-AB7B-04F084DD991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" name="Espaço Reservado para Data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29D00057-07BD-4117-A3C3-18831FA1E210}" type="datetime1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9" name="Espaço Reservado para Rodapé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  <a:prstGeom prst="rect">
            <a:avLst/>
          </a:prstGeo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pt-BR" noProof="0" dirty="0"/>
          </a:p>
        </p:txBody>
      </p:sp>
      <p:sp>
        <p:nvSpPr>
          <p:cNvPr id="11" name="Espaço Reservado para o Número do Slide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  <a:prstGeom prst="rect">
            <a:avLst/>
          </a:prstGeo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DE8F5B8F-9F36-4560-966A-7EBCD28B775E}" type="datetime1">
              <a:rPr lang="pt-BR" noProof="0" smtClean="0"/>
              <a:t>19/12/2023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  <a:prstGeom prst="rect">
            <a:avLst/>
          </a:prstGeo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  <a:prstGeom prst="rect">
            <a:avLst/>
          </a:prstGeom>
        </p:spPr>
        <p:txBody>
          <a:bodyPr rtlCol="0"/>
          <a:lstStyle/>
          <a:p>
            <a:pPr rtl="0"/>
            <a:fld id="{34B7E4EF-A1BD-40F4-AB7B-04F084DD991D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tângulo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7" name="Retângulo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9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tângulo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981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6800" y="1761467"/>
            <a:ext cx="10058400" cy="4453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b="1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Cambria" panose="02040503050406030204" pitchFamily="18" charset="0"/>
          <a:ea typeface="Cambria" panose="02040503050406030204" pitchFamily="18" charset="0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2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2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2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2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2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tângulo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pt-BR"/>
          </a:p>
        </p:txBody>
      </p:sp>
      <p:sp>
        <p:nvSpPr>
          <p:cNvPr id="91" name="Retângulo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rmAutofit fontScale="90000"/>
          </a:bodyPr>
          <a:lstStyle/>
          <a:p>
            <a:r>
              <a:rPr lang="pt-BR" sz="44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Proposta inicial de organização de indicadores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28F35D-4444-1DA8-5B4E-ED4D4F8B4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b="1" dirty="0">
                <a:latin typeface="Cambria" panose="02040503050406030204" pitchFamily="18" charset="0"/>
                <a:ea typeface="Cambria" panose="02040503050406030204" pitchFamily="18" charset="0"/>
              </a:rPr>
              <a:t>Os indicadores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7949AA-89D2-4D90-5151-A2BED054D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62051"/>
            <a:ext cx="10058400" cy="4353355"/>
          </a:xfrm>
        </p:spPr>
        <p:txBody>
          <a:bodyPr>
            <a:normAutofit/>
          </a:bodyPr>
          <a:lstStyle/>
          <a:p>
            <a:r>
              <a:rPr lang="pt-BR" dirty="0"/>
              <a:t>Considerar indicadores por perspectivas e dimensões propostas</a:t>
            </a:r>
          </a:p>
          <a:p>
            <a:r>
              <a:rPr lang="pt-BR" dirty="0"/>
              <a:t>Nas dimensões os indicadores, são informações centrais:</a:t>
            </a:r>
          </a:p>
          <a:p>
            <a:pPr lvl="1"/>
            <a:r>
              <a:rPr lang="pt-BR" dirty="0">
                <a:solidFill>
                  <a:srgbClr val="C00000"/>
                </a:solidFill>
              </a:rPr>
              <a:t>Indicador</a:t>
            </a:r>
            <a:r>
              <a:rPr lang="pt-BR" dirty="0"/>
              <a:t>: nome, significado e usuário</a:t>
            </a:r>
          </a:p>
          <a:p>
            <a:pPr lvl="1"/>
            <a:r>
              <a:rPr lang="pt-BR" dirty="0">
                <a:solidFill>
                  <a:srgbClr val="C00000"/>
                </a:solidFill>
              </a:rPr>
              <a:t>Composição</a:t>
            </a:r>
            <a:r>
              <a:rPr lang="pt-BR" dirty="0"/>
              <a:t>: fonte de dados e formulação</a:t>
            </a:r>
          </a:p>
          <a:p>
            <a:pPr lvl="1"/>
            <a:r>
              <a:rPr lang="pt-BR" dirty="0">
                <a:solidFill>
                  <a:srgbClr val="C00000"/>
                </a:solidFill>
              </a:rPr>
              <a:t>Apresentação</a:t>
            </a:r>
            <a:r>
              <a:rPr lang="pt-BR" dirty="0"/>
              <a:t>: </a:t>
            </a:r>
          </a:p>
          <a:p>
            <a:pPr lvl="2"/>
            <a:r>
              <a:rPr lang="pt-BR" sz="2000" dirty="0"/>
              <a:t>Modelo gráfico e numérico</a:t>
            </a:r>
          </a:p>
          <a:p>
            <a:pPr lvl="2"/>
            <a:r>
              <a:rPr lang="pt-BR" sz="2000" dirty="0"/>
              <a:t>Inclusão, se houver, de histórico </a:t>
            </a:r>
          </a:p>
          <a:p>
            <a:pPr lvl="2"/>
            <a:r>
              <a:rPr lang="pt-BR" sz="2000" dirty="0"/>
              <a:t>Estabelecimento de benchmarks (média nacional, média regional...)</a:t>
            </a:r>
          </a:p>
          <a:p>
            <a:pPr lvl="2"/>
            <a:r>
              <a:rPr lang="pt-BR" sz="2000" dirty="0"/>
              <a:t>Se houver, indicar predições/relações previstas</a:t>
            </a:r>
          </a:p>
          <a:p>
            <a:pPr lvl="2"/>
            <a:r>
              <a:rPr lang="pt-BR" sz="2000" dirty="0"/>
              <a:t>Indicar destaques locais (ver opções comparativas)</a:t>
            </a:r>
          </a:p>
        </p:txBody>
      </p:sp>
    </p:spTree>
    <p:extLst>
      <p:ext uri="{BB962C8B-B14F-4D97-AF65-F5344CB8AC3E}">
        <p14:creationId xmlns:p14="http://schemas.microsoft.com/office/powerpoint/2010/main" val="3858823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D7C60-4C53-1D93-2214-A58CD009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Organização e apresentação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88A7CB-96D2-55C2-276E-B8800A769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4891"/>
            <a:ext cx="10058400" cy="4227853"/>
          </a:xfrm>
        </p:spPr>
        <p:txBody>
          <a:bodyPr>
            <a:normAutofit fontScale="92500" lnSpcReduction="10000"/>
          </a:bodyPr>
          <a:lstStyle/>
          <a:p>
            <a:r>
              <a:rPr lang="pt-BR" dirty="0"/>
              <a:t>Em cada dimensão, gerar indicadores e exibir:</a:t>
            </a:r>
          </a:p>
          <a:p>
            <a:pPr lvl="1"/>
            <a:r>
              <a:rPr lang="pt-BR" dirty="0"/>
              <a:t>O histórico disponível</a:t>
            </a:r>
          </a:p>
          <a:p>
            <a:pPr lvl="1"/>
            <a:r>
              <a:rPr lang="pt-BR" i="1" dirty="0"/>
              <a:t>Os benchmarks</a:t>
            </a:r>
            <a:r>
              <a:rPr lang="pt-BR" dirty="0"/>
              <a:t>: totais (ou por 100 mil habitantes), nacional, regional e do melhor</a:t>
            </a:r>
          </a:p>
          <a:p>
            <a:pPr lvl="1"/>
            <a:r>
              <a:rPr lang="pt-BR" dirty="0"/>
              <a:t>Considerar atividades científica em geral e as áreas de referência de CTIES</a:t>
            </a:r>
          </a:p>
          <a:p>
            <a:pPr marL="1005840" lvl="2" indent="-457200">
              <a:buFont typeface="+mj-lt"/>
              <a:buAutoNum type="arabicPeriod"/>
            </a:pPr>
            <a:r>
              <a:rPr lang="pt-BR" dirty="0">
                <a:solidFill>
                  <a:srgbClr val="C00000"/>
                </a:solidFill>
              </a:rPr>
              <a:t>Energias Renováveis</a:t>
            </a:r>
          </a:p>
          <a:p>
            <a:pPr marL="1005840" lvl="2" indent="-457200">
              <a:buFont typeface="+mj-lt"/>
              <a:buAutoNum type="arabicPeriod"/>
            </a:pPr>
            <a:r>
              <a:rPr lang="pt-BR" dirty="0">
                <a:solidFill>
                  <a:srgbClr val="C00000"/>
                </a:solidFill>
              </a:rPr>
              <a:t>Mudanças climáticas e convivência com o semiárido</a:t>
            </a:r>
          </a:p>
          <a:p>
            <a:pPr marL="1005840" lvl="2" indent="-457200">
              <a:buFont typeface="+mj-lt"/>
              <a:buAutoNum type="arabicPeriod"/>
            </a:pPr>
            <a:r>
              <a:rPr lang="pt-BR" dirty="0">
                <a:solidFill>
                  <a:srgbClr val="C00000"/>
                </a:solidFill>
              </a:rPr>
              <a:t>Tecnologia e inovação</a:t>
            </a:r>
          </a:p>
          <a:p>
            <a:pPr marL="1005840" lvl="2" indent="-457200">
              <a:buFont typeface="+mj-lt"/>
              <a:buAutoNum type="arabicPeriod"/>
            </a:pPr>
            <a:r>
              <a:rPr lang="pt-BR" dirty="0">
                <a:solidFill>
                  <a:srgbClr val="C00000"/>
                </a:solidFill>
              </a:rPr>
              <a:t>Indústria e Desenvolvimento Regional</a:t>
            </a:r>
          </a:p>
          <a:p>
            <a:pPr marL="1005840" lvl="2" indent="-457200">
              <a:buFont typeface="+mj-lt"/>
              <a:buAutoNum type="arabicPeriod"/>
            </a:pPr>
            <a:r>
              <a:rPr lang="pt-BR" dirty="0">
                <a:solidFill>
                  <a:srgbClr val="C00000"/>
                </a:solidFill>
              </a:rPr>
              <a:t>Inovação para Turismo sustentável</a:t>
            </a:r>
          </a:p>
          <a:p>
            <a:pPr marL="1005840" lvl="2" indent="-457200">
              <a:buFont typeface="+mj-lt"/>
              <a:buAutoNum type="arabicPeriod"/>
            </a:pPr>
            <a:r>
              <a:rPr lang="pt-BR" dirty="0">
                <a:solidFill>
                  <a:srgbClr val="C00000"/>
                </a:solidFill>
              </a:rPr>
              <a:t>Ensino superior, pesquisa e inovação....</a:t>
            </a:r>
          </a:p>
        </p:txBody>
      </p:sp>
    </p:spTree>
    <p:extLst>
      <p:ext uri="{BB962C8B-B14F-4D97-AF65-F5344CB8AC3E}">
        <p14:creationId xmlns:p14="http://schemas.microsoft.com/office/powerpoint/2010/main" val="3849497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4E5EF9-A54A-5187-3058-6B177F1E4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Níveis e usuários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8E5813-FA0F-2F82-3CF7-28DBA4AC5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São dimensionados 3 níveis de usuários do</a:t>
            </a:r>
            <a:r>
              <a:rPr lang="pt-BR" sz="2400" b="0" i="0" u="none" strike="noStrike" kern="1200" dirty="0">
                <a:solidFill>
                  <a:srgbClr val="000000"/>
                </a:solidFill>
                <a:effectLst/>
              </a:rPr>
              <a:t> </a:t>
            </a:r>
            <a:r>
              <a:rPr lang="pt-BR" sz="2400" b="0" i="0" u="none" strike="noStrike" kern="1200" dirty="0" err="1">
                <a:solidFill>
                  <a:srgbClr val="000000"/>
                </a:solidFill>
                <a:effectLst/>
              </a:rPr>
              <a:t>SIDTec</a:t>
            </a:r>
            <a:r>
              <a:rPr lang="pt-BR" sz="2400" b="0" i="0" u="none" strike="noStrike" kern="1200" dirty="0">
                <a:solidFill>
                  <a:srgbClr val="000000"/>
                </a:solidFill>
                <a:effectLst/>
              </a:rPr>
              <a:t>:</a:t>
            </a:r>
          </a:p>
          <a:p>
            <a:pPr lvl="1"/>
            <a:r>
              <a:rPr lang="pt-BR" dirty="0">
                <a:solidFill>
                  <a:srgbClr val="C00000"/>
                </a:solidFill>
              </a:rPr>
              <a:t>Lideranças governamentais</a:t>
            </a:r>
          </a:p>
          <a:p>
            <a:pPr lvl="1"/>
            <a:r>
              <a:rPr lang="pt-BR" dirty="0">
                <a:solidFill>
                  <a:srgbClr val="C00000"/>
                </a:solidFill>
              </a:rPr>
              <a:t>Lideranças das organizações de CTIES</a:t>
            </a:r>
          </a:p>
          <a:p>
            <a:pPr lvl="1"/>
            <a:r>
              <a:rPr lang="pt-BR" dirty="0">
                <a:solidFill>
                  <a:srgbClr val="C00000"/>
                </a:solidFill>
              </a:rPr>
              <a:t>Pesquisadores acadêmicos</a:t>
            </a:r>
          </a:p>
          <a:p>
            <a:r>
              <a:rPr lang="pt-BR" dirty="0"/>
              <a:t>O sistema de comunicação terá, então, três níveis de detalhamento, associado a cada um dos usuários</a:t>
            </a:r>
          </a:p>
          <a:p>
            <a:pPr lvl="1"/>
            <a:r>
              <a:rPr lang="pt-BR" dirty="0">
                <a:solidFill>
                  <a:srgbClr val="C00000"/>
                </a:solidFill>
              </a:rPr>
              <a:t>Para as lideranças, são indicadores agregados</a:t>
            </a:r>
          </a:p>
          <a:p>
            <a:pPr lvl="1"/>
            <a:r>
              <a:rPr lang="pt-BR" dirty="0">
                <a:solidFill>
                  <a:srgbClr val="C00000"/>
                </a:solidFill>
              </a:rPr>
              <a:t>Para as lideranças de organizações de CTIES, os indicadores são desagregados em mais uma ou duas camadas</a:t>
            </a:r>
          </a:p>
          <a:p>
            <a:pPr lvl="1"/>
            <a:r>
              <a:rPr lang="pt-BR" dirty="0">
                <a:solidFill>
                  <a:srgbClr val="C00000"/>
                </a:solidFill>
              </a:rPr>
              <a:t>Para pesquisadores, há desagregação até o nível mais atômico possível</a:t>
            </a:r>
          </a:p>
        </p:txBody>
      </p:sp>
    </p:spTree>
    <p:extLst>
      <p:ext uri="{BB962C8B-B14F-4D97-AF65-F5344CB8AC3E}">
        <p14:creationId xmlns:p14="http://schemas.microsoft.com/office/powerpoint/2010/main" val="29924261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de régua de madeira branca e amarela">
            <a:extLst>
              <a:ext uri="{FF2B5EF4-FFF2-40B4-BE49-F238E27FC236}">
                <a16:creationId xmlns:a16="http://schemas.microsoft.com/office/drawing/2014/main" id="{F1EBB91A-9145-2FD7-B493-96464F9EE1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563"/>
          <a:stretch/>
        </p:blipFill>
        <p:spPr>
          <a:xfrm>
            <a:off x="228599" y="237744"/>
            <a:ext cx="7696201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D144F3E-D85F-8660-62FF-02814ED0C7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77250" y="572756"/>
            <a:ext cx="3144774" cy="532512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sz="2800" b="1" dirty="0"/>
              <a:t>Métricas para as lideranças governamentais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90076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936BD7-25B1-650F-C4F6-4D525F9AC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Preliminares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50865C-7642-7EB4-CE28-A462BC6D9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24307"/>
            <a:ext cx="10058400" cy="4591099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pt-BR" sz="2200" dirty="0"/>
              <a:t>Aqui estão as propostas de indicadores agregados, orientados às lideranças governamentais</a:t>
            </a:r>
          </a:p>
          <a:p>
            <a:pPr>
              <a:spcBef>
                <a:spcPts val="0"/>
              </a:spcBef>
            </a:pPr>
            <a:r>
              <a:rPr lang="pt-BR" sz="2200" dirty="0"/>
              <a:t>A organização é de indicadores por dimensão, cada dimensão associadas às perspectivas</a:t>
            </a:r>
          </a:p>
          <a:p>
            <a:pPr>
              <a:spcBef>
                <a:spcPts val="0"/>
              </a:spcBef>
            </a:pPr>
            <a:r>
              <a:rPr lang="pt-BR" sz="2200" dirty="0"/>
              <a:t>Relevante:</a:t>
            </a:r>
          </a:p>
          <a:p>
            <a:pPr lvl="1">
              <a:spcBef>
                <a:spcPts val="0"/>
              </a:spcBef>
            </a:pPr>
            <a:r>
              <a:rPr lang="pt-BR" sz="2200" dirty="0">
                <a:solidFill>
                  <a:srgbClr val="C00000"/>
                </a:solidFill>
              </a:rPr>
              <a:t>O ideal é não haver (muito) mais de 30 indicadores</a:t>
            </a:r>
          </a:p>
          <a:p>
            <a:pPr lvl="1">
              <a:spcBef>
                <a:spcPts val="0"/>
              </a:spcBef>
            </a:pPr>
            <a:r>
              <a:rPr lang="pt-BR" sz="2200" dirty="0">
                <a:solidFill>
                  <a:srgbClr val="C00000"/>
                </a:solidFill>
              </a:rPr>
              <a:t>Cada um deles será ‘aberto’ para alcançar o interesse dos demais usuários</a:t>
            </a:r>
          </a:p>
          <a:p>
            <a:pPr>
              <a:spcBef>
                <a:spcPts val="0"/>
              </a:spcBef>
            </a:pPr>
            <a:r>
              <a:rPr lang="pt-BR" sz="2200" dirty="0"/>
              <a:t>Método:</a:t>
            </a:r>
          </a:p>
          <a:p>
            <a:pPr marL="731520" lvl="1" indent="-457200">
              <a:spcBef>
                <a:spcPts val="0"/>
              </a:spcBef>
              <a:buFont typeface="+mj-lt"/>
              <a:buAutoNum type="arabicPeriod"/>
            </a:pPr>
            <a:r>
              <a:rPr lang="pt-BR" sz="2200" dirty="0">
                <a:solidFill>
                  <a:srgbClr val="C00000"/>
                </a:solidFill>
              </a:rPr>
              <a:t>Definição preliminar do primeiro grupo de usuários</a:t>
            </a:r>
          </a:p>
          <a:p>
            <a:pPr marL="731520" lvl="1" indent="-457200">
              <a:spcBef>
                <a:spcPts val="0"/>
              </a:spcBef>
              <a:buFont typeface="+mj-lt"/>
              <a:buAutoNum type="arabicPeriod"/>
            </a:pPr>
            <a:r>
              <a:rPr lang="pt-BR" sz="2200" dirty="0">
                <a:solidFill>
                  <a:srgbClr val="C00000"/>
                </a:solidFill>
              </a:rPr>
              <a:t>Fechamento na equipe técnica do projeto (considerando a viabilidade ou novos indicadores)</a:t>
            </a:r>
          </a:p>
          <a:p>
            <a:pPr marL="731520" lvl="1" indent="-457200">
              <a:spcBef>
                <a:spcPts val="0"/>
              </a:spcBef>
              <a:buFont typeface="+mj-lt"/>
              <a:buAutoNum type="arabicPeriod"/>
            </a:pPr>
            <a:r>
              <a:rPr lang="pt-BR" sz="2200" dirty="0">
                <a:solidFill>
                  <a:srgbClr val="C00000"/>
                </a:solidFill>
              </a:rPr>
              <a:t>Exposição e refinamento junto ao cliente do projeto</a:t>
            </a:r>
          </a:p>
          <a:p>
            <a:pPr marL="731520" lvl="1" indent="-457200">
              <a:spcBef>
                <a:spcPts val="0"/>
              </a:spcBef>
              <a:buFont typeface="+mj-lt"/>
              <a:buAutoNum type="arabicPeriod"/>
            </a:pPr>
            <a:r>
              <a:rPr lang="pt-BR" sz="2200" dirty="0">
                <a:solidFill>
                  <a:srgbClr val="C00000"/>
                </a:solidFill>
              </a:rPr>
              <a:t>Encaminhamento da construção voltada aos demais usuários</a:t>
            </a:r>
          </a:p>
        </p:txBody>
      </p:sp>
    </p:spTree>
    <p:extLst>
      <p:ext uri="{BB962C8B-B14F-4D97-AF65-F5344CB8AC3E}">
        <p14:creationId xmlns:p14="http://schemas.microsoft.com/office/powerpoint/2010/main" val="3828012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D7C60-4C53-1D93-2214-A58CD009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600" dirty="0"/>
              <a:t>Perspectiva de </a:t>
            </a:r>
            <a:r>
              <a:rPr lang="pt-BR" sz="3600" b="1" dirty="0">
                <a:latin typeface="Cambria" panose="02040503050406030204" pitchFamily="18" charset="0"/>
                <a:ea typeface="Cambria" panose="02040503050406030204" pitchFamily="18" charset="0"/>
              </a:rPr>
              <a:t>Pessoas e Suporte</a:t>
            </a:r>
            <a:r>
              <a:rPr lang="pt-BR" sz="3600" dirty="0"/>
              <a:t>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88A7CB-96D2-55C2-276E-B8800A769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Dimensão de Suporte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75F45D8-01C8-A8BC-0EE7-6B755F02F802}"/>
              </a:ext>
            </a:extLst>
          </p:cNvPr>
          <p:cNvGrpSpPr/>
          <p:nvPr/>
        </p:nvGrpSpPr>
        <p:grpSpPr>
          <a:xfrm>
            <a:off x="8868319" y="0"/>
            <a:ext cx="3323681" cy="1255957"/>
            <a:chOff x="1116145" y="1639998"/>
            <a:chExt cx="9959710" cy="4733063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80920713-71C0-3468-E83B-1A31A5920C4D}"/>
                </a:ext>
              </a:extLst>
            </p:cNvPr>
            <p:cNvGrpSpPr/>
            <p:nvPr/>
          </p:nvGrpSpPr>
          <p:grpSpPr>
            <a:xfrm>
              <a:off x="1116145" y="2234947"/>
              <a:ext cx="9959710" cy="4138114"/>
              <a:chOff x="1144471" y="1805771"/>
              <a:chExt cx="9959710" cy="4161143"/>
            </a:xfrm>
          </p:grpSpPr>
          <p:sp>
            <p:nvSpPr>
              <p:cNvPr id="15" name="Retângulo 14">
                <a:extLst>
                  <a:ext uri="{FF2B5EF4-FFF2-40B4-BE49-F238E27FC236}">
                    <a16:creationId xmlns:a16="http://schemas.microsoft.com/office/drawing/2014/main" id="{0CF9C05A-A09F-FBC6-BD0F-8685B7A2C10B}"/>
                  </a:ext>
                </a:extLst>
              </p:cNvPr>
              <p:cNvSpPr/>
              <p:nvPr/>
            </p:nvSpPr>
            <p:spPr>
              <a:xfrm>
                <a:off x="1949665" y="4723260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CC27D936-731D-8D4D-EBCE-6BE91CD1502E}"/>
                  </a:ext>
                </a:extLst>
              </p:cNvPr>
              <p:cNvSpPr/>
              <p:nvPr/>
            </p:nvSpPr>
            <p:spPr>
              <a:xfrm>
                <a:off x="1954923" y="3260508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7" name="Retângulo 16">
                <a:extLst>
                  <a:ext uri="{FF2B5EF4-FFF2-40B4-BE49-F238E27FC236}">
                    <a16:creationId xmlns:a16="http://schemas.microsoft.com/office/drawing/2014/main" id="{77DBAA03-3A50-066F-0E70-868C4FD2E4F8}"/>
                  </a:ext>
                </a:extLst>
              </p:cNvPr>
              <p:cNvSpPr/>
              <p:nvPr/>
            </p:nvSpPr>
            <p:spPr>
              <a:xfrm>
                <a:off x="1954923" y="1805771"/>
                <a:ext cx="9144002" cy="1235636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6B562977-CB30-BA24-5B02-CCDA1860F380}"/>
                  </a:ext>
                </a:extLst>
              </p:cNvPr>
              <p:cNvSpPr/>
              <p:nvPr/>
            </p:nvSpPr>
            <p:spPr>
              <a:xfrm rot="16200000">
                <a:off x="879925" y="4993059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P&amp;S</a:t>
                </a:r>
              </a:p>
            </p:txBody>
          </p:sp>
          <p:sp>
            <p:nvSpPr>
              <p:cNvPr id="19" name="Retângulo 18">
                <a:extLst>
                  <a:ext uri="{FF2B5EF4-FFF2-40B4-BE49-F238E27FC236}">
                    <a16:creationId xmlns:a16="http://schemas.microsoft.com/office/drawing/2014/main" id="{A2E6C6D9-07F4-369D-0B33-08B7DD400F58}"/>
                  </a:ext>
                </a:extLst>
              </p:cNvPr>
              <p:cNvSpPr/>
              <p:nvPr/>
            </p:nvSpPr>
            <p:spPr>
              <a:xfrm rot="16200000">
                <a:off x="885178" y="2072813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R&amp;I</a:t>
                </a:r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A98FF42A-F4A5-B92D-DF78-8A748BD272EE}"/>
                  </a:ext>
                </a:extLst>
              </p:cNvPr>
              <p:cNvSpPr/>
              <p:nvPr/>
            </p:nvSpPr>
            <p:spPr>
              <a:xfrm rot="16200000">
                <a:off x="879928" y="3525054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</a:t>
                </a:r>
              </a:p>
            </p:txBody>
          </p:sp>
          <p:sp>
            <p:nvSpPr>
              <p:cNvPr id="21" name="Retângulo 20">
                <a:extLst>
                  <a:ext uri="{FF2B5EF4-FFF2-40B4-BE49-F238E27FC236}">
                    <a16:creationId xmlns:a16="http://schemas.microsoft.com/office/drawing/2014/main" id="{F5890204-3288-B348-0E9A-AE5D607EADC9}"/>
                  </a:ext>
                </a:extLst>
              </p:cNvPr>
              <p:cNvSpPr/>
              <p:nvPr/>
            </p:nvSpPr>
            <p:spPr>
              <a:xfrm>
                <a:off x="5059337" y="3344775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Pesquisa e inovação</a:t>
                </a:r>
              </a:p>
            </p:txBody>
          </p:sp>
          <p:sp>
            <p:nvSpPr>
              <p:cNvPr id="22" name="Retângulo 21">
                <a:extLst>
                  <a:ext uri="{FF2B5EF4-FFF2-40B4-BE49-F238E27FC236}">
                    <a16:creationId xmlns:a16="http://schemas.microsoft.com/office/drawing/2014/main" id="{D7BCC01B-F6BE-1888-A5F2-E7F5126127CC}"/>
                  </a:ext>
                </a:extLst>
              </p:cNvPr>
              <p:cNvSpPr/>
              <p:nvPr/>
            </p:nvSpPr>
            <p:spPr>
              <a:xfrm>
                <a:off x="8011480" y="3344776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Pontes</a:t>
                </a:r>
              </a:p>
            </p:txBody>
          </p:sp>
          <p:sp>
            <p:nvSpPr>
              <p:cNvPr id="23" name="Retângulo 22">
                <a:extLst>
                  <a:ext uri="{FF2B5EF4-FFF2-40B4-BE49-F238E27FC236}">
                    <a16:creationId xmlns:a16="http://schemas.microsoft.com/office/drawing/2014/main" id="{961FDC03-B929-7B73-885F-79E89AF7100C}"/>
                  </a:ext>
                </a:extLst>
              </p:cNvPr>
              <p:cNvSpPr/>
              <p:nvPr/>
            </p:nvSpPr>
            <p:spPr>
              <a:xfrm>
                <a:off x="2114100" y="3344775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Capacitação</a:t>
                </a:r>
              </a:p>
            </p:txBody>
          </p:sp>
          <p:sp>
            <p:nvSpPr>
              <p:cNvPr id="24" name="Seta: para Cima 23">
                <a:extLst>
                  <a:ext uri="{FF2B5EF4-FFF2-40B4-BE49-F238E27FC236}">
                    <a16:creationId xmlns:a16="http://schemas.microsoft.com/office/drawing/2014/main" id="{6B768366-67A1-5354-6AFB-1F7BCCDA7F39}"/>
                  </a:ext>
                </a:extLst>
              </p:cNvPr>
              <p:cNvSpPr/>
              <p:nvPr/>
            </p:nvSpPr>
            <p:spPr>
              <a:xfrm>
                <a:off x="3278739" y="3041947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5" name="Seta: para Cima 24">
                <a:extLst>
                  <a:ext uri="{FF2B5EF4-FFF2-40B4-BE49-F238E27FC236}">
                    <a16:creationId xmlns:a16="http://schemas.microsoft.com/office/drawing/2014/main" id="{685843C1-CDCD-C248-EDB5-E9E88A386197}"/>
                  </a:ext>
                </a:extLst>
              </p:cNvPr>
              <p:cNvSpPr/>
              <p:nvPr/>
            </p:nvSpPr>
            <p:spPr>
              <a:xfrm>
                <a:off x="9318325" y="3040219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6" name="Retângulo 25">
                <a:extLst>
                  <a:ext uri="{FF2B5EF4-FFF2-40B4-BE49-F238E27FC236}">
                    <a16:creationId xmlns:a16="http://schemas.microsoft.com/office/drawing/2014/main" id="{ABDE5F1E-8371-5185-B369-335AD48656D2}"/>
                  </a:ext>
                </a:extLst>
              </p:cNvPr>
              <p:cNvSpPr/>
              <p:nvPr/>
            </p:nvSpPr>
            <p:spPr>
              <a:xfrm>
                <a:off x="5062270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Produção intelectual</a:t>
                </a:r>
              </a:p>
            </p:txBody>
          </p:sp>
          <p:sp>
            <p:nvSpPr>
              <p:cNvPr id="27" name="Retângulo 26">
                <a:extLst>
                  <a:ext uri="{FF2B5EF4-FFF2-40B4-BE49-F238E27FC236}">
                    <a16:creationId xmlns:a16="http://schemas.microsoft.com/office/drawing/2014/main" id="{2FBA3B20-BD5D-0346-CF0A-F4055171A510}"/>
                  </a:ext>
                </a:extLst>
              </p:cNvPr>
              <p:cNvSpPr/>
              <p:nvPr/>
            </p:nvSpPr>
            <p:spPr>
              <a:xfrm>
                <a:off x="8014413" y="1888185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Transferência</a:t>
                </a:r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46DD8D6D-D638-5119-18C5-D7EB36C88E48}"/>
                  </a:ext>
                </a:extLst>
              </p:cNvPr>
              <p:cNvSpPr/>
              <p:nvPr/>
            </p:nvSpPr>
            <p:spPr>
              <a:xfrm>
                <a:off x="2117033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Formação de pessoas</a:t>
                </a:r>
              </a:p>
            </p:txBody>
          </p:sp>
          <p:sp>
            <p:nvSpPr>
              <p:cNvPr id="29" name="Seta: para Cima 28">
                <a:extLst>
                  <a:ext uri="{FF2B5EF4-FFF2-40B4-BE49-F238E27FC236}">
                    <a16:creationId xmlns:a16="http://schemas.microsoft.com/office/drawing/2014/main" id="{D962A2D3-B922-A581-91B1-97299170F1F0}"/>
                  </a:ext>
                </a:extLst>
              </p:cNvPr>
              <p:cNvSpPr/>
              <p:nvPr/>
            </p:nvSpPr>
            <p:spPr>
              <a:xfrm>
                <a:off x="6294131" y="3041946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0" name="Seta: para Cima 29">
                <a:extLst>
                  <a:ext uri="{FF2B5EF4-FFF2-40B4-BE49-F238E27FC236}">
                    <a16:creationId xmlns:a16="http://schemas.microsoft.com/office/drawing/2014/main" id="{CC06DAD3-8DCA-9F24-7F7A-52DD5B268F58}"/>
                  </a:ext>
                </a:extLst>
              </p:cNvPr>
              <p:cNvSpPr/>
              <p:nvPr/>
            </p:nvSpPr>
            <p:spPr>
              <a:xfrm>
                <a:off x="3281673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1" name="Seta: para Cima 30">
                <a:extLst>
                  <a:ext uri="{FF2B5EF4-FFF2-40B4-BE49-F238E27FC236}">
                    <a16:creationId xmlns:a16="http://schemas.microsoft.com/office/drawing/2014/main" id="{2AC90079-20FA-A462-C21C-4E976A7C65BD}"/>
                  </a:ext>
                </a:extLst>
              </p:cNvPr>
              <p:cNvSpPr/>
              <p:nvPr/>
            </p:nvSpPr>
            <p:spPr>
              <a:xfrm>
                <a:off x="9321259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2" name="Seta: para Cima 31">
                <a:extLst>
                  <a:ext uri="{FF2B5EF4-FFF2-40B4-BE49-F238E27FC236}">
                    <a16:creationId xmlns:a16="http://schemas.microsoft.com/office/drawing/2014/main" id="{3E0F759D-4756-0DD9-DC2C-C993BEA89920}"/>
                  </a:ext>
                </a:extLst>
              </p:cNvPr>
              <p:cNvSpPr/>
              <p:nvPr/>
            </p:nvSpPr>
            <p:spPr>
              <a:xfrm>
                <a:off x="6297065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</p:grpSp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E35CC97-8A04-4E50-11D4-AC93181CBA48}"/>
                </a:ext>
              </a:extLst>
            </p:cNvPr>
            <p:cNvGrpSpPr/>
            <p:nvPr/>
          </p:nvGrpSpPr>
          <p:grpSpPr>
            <a:xfrm>
              <a:off x="1116145" y="1639998"/>
              <a:ext cx="9954452" cy="467358"/>
              <a:chOff x="1164599" y="1412007"/>
              <a:chExt cx="9905998" cy="467358"/>
            </a:xfrm>
          </p:grpSpPr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37E01CE1-A682-B5EA-9646-64B78B15AFE0}"/>
                  </a:ext>
                </a:extLst>
              </p:cNvPr>
              <p:cNvSpPr/>
              <p:nvPr/>
            </p:nvSpPr>
            <p:spPr>
              <a:xfrm>
                <a:off x="1164599" y="1412007"/>
                <a:ext cx="9905998" cy="46735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9DBBF00A-C4B3-E971-E4CC-1461E765DDAD}"/>
                  </a:ext>
                </a:extLst>
              </p:cNvPr>
              <p:cNvSpPr/>
              <p:nvPr/>
            </p:nvSpPr>
            <p:spPr>
              <a:xfrm>
                <a:off x="4545909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C3D5E80F-AB2E-F74B-8750-389BC2A6AB34}"/>
                  </a:ext>
                </a:extLst>
              </p:cNvPr>
              <p:cNvSpPr/>
              <p:nvPr/>
            </p:nvSpPr>
            <p:spPr>
              <a:xfrm>
                <a:off x="7860623" y="1441214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Qualidade de vida</a:t>
                </a:r>
              </a:p>
            </p:txBody>
          </p:sp>
          <p:sp>
            <p:nvSpPr>
              <p:cNvPr id="14" name="Retângulo 13">
                <a:extLst>
                  <a:ext uri="{FF2B5EF4-FFF2-40B4-BE49-F238E27FC236}">
                    <a16:creationId xmlns:a16="http://schemas.microsoft.com/office/drawing/2014/main" id="{C831E392-2D39-325D-DE22-F06440228C40}"/>
                  </a:ext>
                </a:extLst>
              </p:cNvPr>
              <p:cNvSpPr/>
              <p:nvPr/>
            </p:nvSpPr>
            <p:spPr>
              <a:xfrm>
                <a:off x="1239977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</p:grp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842EB079-AF4D-4012-1A49-7ADF4A41E05A}"/>
                </a:ext>
              </a:extLst>
            </p:cNvPr>
            <p:cNvSpPr/>
            <p:nvPr/>
          </p:nvSpPr>
          <p:spPr>
            <a:xfrm>
              <a:off x="5009875" y="5227890"/>
              <a:ext cx="2846471" cy="1061193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latin typeface="Cambria" panose="02040503050406030204" pitchFamily="18" charset="0"/>
                  <a:ea typeface="Cambria" panose="02040503050406030204" pitchFamily="18" charset="0"/>
                </a:rPr>
                <a:t>Capital humano</a:t>
              </a: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C00EA75-7D55-B5CE-AD0E-45636C678A4A}"/>
                </a:ext>
              </a:extLst>
            </p:cNvPr>
            <p:cNvSpPr/>
            <p:nvPr/>
          </p:nvSpPr>
          <p:spPr>
            <a:xfrm>
              <a:off x="7994879" y="5227891"/>
              <a:ext cx="2921518" cy="1061193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latin typeface="Cambria" panose="02040503050406030204" pitchFamily="18" charset="0"/>
                  <a:ea typeface="Cambria" panose="02040503050406030204" pitchFamily="18" charset="0"/>
                </a:rPr>
                <a:t>Infraestrutura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68805901-97A0-58EB-1235-D29044770BED}"/>
                </a:ext>
              </a:extLst>
            </p:cNvPr>
            <p:cNvSpPr/>
            <p:nvPr/>
          </p:nvSpPr>
          <p:spPr>
            <a:xfrm>
              <a:off x="2085658" y="5227890"/>
              <a:ext cx="2846471" cy="106119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Suporte</a:t>
              </a:r>
            </a:p>
          </p:txBody>
        </p:sp>
      </p:grpSp>
      <p:graphicFrame>
        <p:nvGraphicFramePr>
          <p:cNvPr id="34" name="Tabela 33">
            <a:extLst>
              <a:ext uri="{FF2B5EF4-FFF2-40B4-BE49-F238E27FC236}">
                <a16:creationId xmlns:a16="http://schemas.microsoft.com/office/drawing/2014/main" id="{776C641B-7F34-94DC-1299-52D067914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867533"/>
              </p:ext>
            </p:extLst>
          </p:nvPr>
        </p:nvGraphicFramePr>
        <p:xfrm>
          <a:off x="1066800" y="2398637"/>
          <a:ext cx="10356249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398">
                  <a:extLst>
                    <a:ext uri="{9D8B030D-6E8A-4147-A177-3AD203B41FA5}">
                      <a16:colId xmlns:a16="http://schemas.microsoft.com/office/drawing/2014/main" val="78484953"/>
                    </a:ext>
                  </a:extLst>
                </a:gridCol>
                <a:gridCol w="1798655">
                  <a:extLst>
                    <a:ext uri="{9D8B030D-6E8A-4147-A177-3AD203B41FA5}">
                      <a16:colId xmlns:a16="http://schemas.microsoft.com/office/drawing/2014/main" val="2004318121"/>
                    </a:ext>
                  </a:extLst>
                </a:gridCol>
                <a:gridCol w="1848896">
                  <a:extLst>
                    <a:ext uri="{9D8B030D-6E8A-4147-A177-3AD203B41FA5}">
                      <a16:colId xmlns:a16="http://schemas.microsoft.com/office/drawing/2014/main" val="2679273760"/>
                    </a:ext>
                  </a:extLst>
                </a:gridCol>
                <a:gridCol w="4409300">
                  <a:extLst>
                    <a:ext uri="{9D8B030D-6E8A-4147-A177-3AD203B41FA5}">
                      <a16:colId xmlns:a16="http://schemas.microsoft.com/office/drawing/2014/main" val="2619126493"/>
                    </a:ext>
                  </a:extLst>
                </a:gridCol>
              </a:tblGrid>
              <a:tr h="306060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Indicador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Fonte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Fórmula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Comentários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591353"/>
                  </a:ext>
                </a:extLst>
              </a:tr>
              <a:tr h="541491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Orçamento público em CTIES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Orçamento público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% em atividade de CTIES do 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Especificar áreas estratégicas de CTIES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045945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Bolsas de estudo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Agências de fomento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Total por modalidade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MS, DR e PIBIC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Especificar áreas estratégicas de CTIES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6115748"/>
                  </a:ext>
                </a:extLst>
              </a:tr>
              <a:tr h="541491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Investimento em projetos de CTIES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Agências de fomento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Total por modalidade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Geral e áreas de CTIES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223714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Projetos de inovação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Orçamento da FAP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Orçamento da FAP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Projetos que não de pesquisa em CTIES: incubadoras, novos produtos...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9403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63247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D7C60-4C53-1D93-2214-A58CD009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3600" b="1" dirty="0">
                <a:latin typeface="Cambria" panose="02040503050406030204" pitchFamily="18" charset="0"/>
                <a:ea typeface="Cambria" panose="02040503050406030204" pitchFamily="18" charset="0"/>
              </a:rPr>
              <a:t>Perspectiva de Pessoas e Suporte </a:t>
            </a:r>
            <a:endParaRPr lang="pt-BR" sz="16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88A7CB-96D2-55C2-276E-B8800A769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Dimensão de Capital Humano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75F45D8-01C8-A8BC-0EE7-6B755F02F802}"/>
              </a:ext>
            </a:extLst>
          </p:cNvPr>
          <p:cNvGrpSpPr/>
          <p:nvPr/>
        </p:nvGrpSpPr>
        <p:grpSpPr>
          <a:xfrm>
            <a:off x="8868319" y="0"/>
            <a:ext cx="3323681" cy="1255957"/>
            <a:chOff x="1116145" y="1639998"/>
            <a:chExt cx="9959710" cy="4733063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80920713-71C0-3468-E83B-1A31A5920C4D}"/>
                </a:ext>
              </a:extLst>
            </p:cNvPr>
            <p:cNvGrpSpPr/>
            <p:nvPr/>
          </p:nvGrpSpPr>
          <p:grpSpPr>
            <a:xfrm>
              <a:off x="1116145" y="2234947"/>
              <a:ext cx="9959710" cy="4138114"/>
              <a:chOff x="1144471" y="1805771"/>
              <a:chExt cx="9959710" cy="4161143"/>
            </a:xfrm>
          </p:grpSpPr>
          <p:sp>
            <p:nvSpPr>
              <p:cNvPr id="15" name="Retângulo 14">
                <a:extLst>
                  <a:ext uri="{FF2B5EF4-FFF2-40B4-BE49-F238E27FC236}">
                    <a16:creationId xmlns:a16="http://schemas.microsoft.com/office/drawing/2014/main" id="{0CF9C05A-A09F-FBC6-BD0F-8685B7A2C10B}"/>
                  </a:ext>
                </a:extLst>
              </p:cNvPr>
              <p:cNvSpPr/>
              <p:nvPr/>
            </p:nvSpPr>
            <p:spPr>
              <a:xfrm>
                <a:off x="1949665" y="4723260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CC27D936-731D-8D4D-EBCE-6BE91CD1502E}"/>
                  </a:ext>
                </a:extLst>
              </p:cNvPr>
              <p:cNvSpPr/>
              <p:nvPr/>
            </p:nvSpPr>
            <p:spPr>
              <a:xfrm>
                <a:off x="1954923" y="3260508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7" name="Retângulo 16">
                <a:extLst>
                  <a:ext uri="{FF2B5EF4-FFF2-40B4-BE49-F238E27FC236}">
                    <a16:creationId xmlns:a16="http://schemas.microsoft.com/office/drawing/2014/main" id="{77DBAA03-3A50-066F-0E70-868C4FD2E4F8}"/>
                  </a:ext>
                </a:extLst>
              </p:cNvPr>
              <p:cNvSpPr/>
              <p:nvPr/>
            </p:nvSpPr>
            <p:spPr>
              <a:xfrm>
                <a:off x="1954923" y="1805771"/>
                <a:ext cx="9144002" cy="1235636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6B562977-CB30-BA24-5B02-CCDA1860F380}"/>
                  </a:ext>
                </a:extLst>
              </p:cNvPr>
              <p:cNvSpPr/>
              <p:nvPr/>
            </p:nvSpPr>
            <p:spPr>
              <a:xfrm rot="16200000">
                <a:off x="879925" y="4993059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P&amp;S</a:t>
                </a:r>
              </a:p>
            </p:txBody>
          </p:sp>
          <p:sp>
            <p:nvSpPr>
              <p:cNvPr id="19" name="Retângulo 18">
                <a:extLst>
                  <a:ext uri="{FF2B5EF4-FFF2-40B4-BE49-F238E27FC236}">
                    <a16:creationId xmlns:a16="http://schemas.microsoft.com/office/drawing/2014/main" id="{A2E6C6D9-07F4-369D-0B33-08B7DD400F58}"/>
                  </a:ext>
                </a:extLst>
              </p:cNvPr>
              <p:cNvSpPr/>
              <p:nvPr/>
            </p:nvSpPr>
            <p:spPr>
              <a:xfrm rot="16200000">
                <a:off x="885178" y="2072813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R&amp;I</a:t>
                </a:r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A98FF42A-F4A5-B92D-DF78-8A748BD272EE}"/>
                  </a:ext>
                </a:extLst>
              </p:cNvPr>
              <p:cNvSpPr/>
              <p:nvPr/>
            </p:nvSpPr>
            <p:spPr>
              <a:xfrm rot="16200000">
                <a:off x="879928" y="3525054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</a:t>
                </a:r>
              </a:p>
            </p:txBody>
          </p:sp>
          <p:sp>
            <p:nvSpPr>
              <p:cNvPr id="21" name="Retângulo 20">
                <a:extLst>
                  <a:ext uri="{FF2B5EF4-FFF2-40B4-BE49-F238E27FC236}">
                    <a16:creationId xmlns:a16="http://schemas.microsoft.com/office/drawing/2014/main" id="{F5890204-3288-B348-0E9A-AE5D607EADC9}"/>
                  </a:ext>
                </a:extLst>
              </p:cNvPr>
              <p:cNvSpPr/>
              <p:nvPr/>
            </p:nvSpPr>
            <p:spPr>
              <a:xfrm>
                <a:off x="5059337" y="3344775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Pesquisa e inovação</a:t>
                </a:r>
              </a:p>
            </p:txBody>
          </p:sp>
          <p:sp>
            <p:nvSpPr>
              <p:cNvPr id="22" name="Retângulo 21">
                <a:extLst>
                  <a:ext uri="{FF2B5EF4-FFF2-40B4-BE49-F238E27FC236}">
                    <a16:creationId xmlns:a16="http://schemas.microsoft.com/office/drawing/2014/main" id="{D7BCC01B-F6BE-1888-A5F2-E7F5126127CC}"/>
                  </a:ext>
                </a:extLst>
              </p:cNvPr>
              <p:cNvSpPr/>
              <p:nvPr/>
            </p:nvSpPr>
            <p:spPr>
              <a:xfrm>
                <a:off x="8011480" y="3344776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Pontes</a:t>
                </a:r>
              </a:p>
            </p:txBody>
          </p:sp>
          <p:sp>
            <p:nvSpPr>
              <p:cNvPr id="23" name="Retângulo 22">
                <a:extLst>
                  <a:ext uri="{FF2B5EF4-FFF2-40B4-BE49-F238E27FC236}">
                    <a16:creationId xmlns:a16="http://schemas.microsoft.com/office/drawing/2014/main" id="{961FDC03-B929-7B73-885F-79E89AF7100C}"/>
                  </a:ext>
                </a:extLst>
              </p:cNvPr>
              <p:cNvSpPr/>
              <p:nvPr/>
            </p:nvSpPr>
            <p:spPr>
              <a:xfrm>
                <a:off x="2114100" y="3344775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Capacitação</a:t>
                </a:r>
              </a:p>
            </p:txBody>
          </p:sp>
          <p:sp>
            <p:nvSpPr>
              <p:cNvPr id="24" name="Seta: para Cima 23">
                <a:extLst>
                  <a:ext uri="{FF2B5EF4-FFF2-40B4-BE49-F238E27FC236}">
                    <a16:creationId xmlns:a16="http://schemas.microsoft.com/office/drawing/2014/main" id="{6B768366-67A1-5354-6AFB-1F7BCCDA7F39}"/>
                  </a:ext>
                </a:extLst>
              </p:cNvPr>
              <p:cNvSpPr/>
              <p:nvPr/>
            </p:nvSpPr>
            <p:spPr>
              <a:xfrm>
                <a:off x="3278739" y="3041947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5" name="Seta: para Cima 24">
                <a:extLst>
                  <a:ext uri="{FF2B5EF4-FFF2-40B4-BE49-F238E27FC236}">
                    <a16:creationId xmlns:a16="http://schemas.microsoft.com/office/drawing/2014/main" id="{685843C1-CDCD-C248-EDB5-E9E88A386197}"/>
                  </a:ext>
                </a:extLst>
              </p:cNvPr>
              <p:cNvSpPr/>
              <p:nvPr/>
            </p:nvSpPr>
            <p:spPr>
              <a:xfrm>
                <a:off x="9318325" y="3040219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6" name="Retângulo 25">
                <a:extLst>
                  <a:ext uri="{FF2B5EF4-FFF2-40B4-BE49-F238E27FC236}">
                    <a16:creationId xmlns:a16="http://schemas.microsoft.com/office/drawing/2014/main" id="{ABDE5F1E-8371-5185-B369-335AD48656D2}"/>
                  </a:ext>
                </a:extLst>
              </p:cNvPr>
              <p:cNvSpPr/>
              <p:nvPr/>
            </p:nvSpPr>
            <p:spPr>
              <a:xfrm>
                <a:off x="5062270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Produção intelectual</a:t>
                </a:r>
              </a:p>
            </p:txBody>
          </p:sp>
          <p:sp>
            <p:nvSpPr>
              <p:cNvPr id="27" name="Retângulo 26">
                <a:extLst>
                  <a:ext uri="{FF2B5EF4-FFF2-40B4-BE49-F238E27FC236}">
                    <a16:creationId xmlns:a16="http://schemas.microsoft.com/office/drawing/2014/main" id="{2FBA3B20-BD5D-0346-CF0A-F4055171A510}"/>
                  </a:ext>
                </a:extLst>
              </p:cNvPr>
              <p:cNvSpPr/>
              <p:nvPr/>
            </p:nvSpPr>
            <p:spPr>
              <a:xfrm>
                <a:off x="8014413" y="1888185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Transferência</a:t>
                </a:r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46DD8D6D-D638-5119-18C5-D7EB36C88E48}"/>
                  </a:ext>
                </a:extLst>
              </p:cNvPr>
              <p:cNvSpPr/>
              <p:nvPr/>
            </p:nvSpPr>
            <p:spPr>
              <a:xfrm>
                <a:off x="2117033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Formação de pessoas</a:t>
                </a:r>
              </a:p>
            </p:txBody>
          </p:sp>
          <p:sp>
            <p:nvSpPr>
              <p:cNvPr id="29" name="Seta: para Cima 28">
                <a:extLst>
                  <a:ext uri="{FF2B5EF4-FFF2-40B4-BE49-F238E27FC236}">
                    <a16:creationId xmlns:a16="http://schemas.microsoft.com/office/drawing/2014/main" id="{D962A2D3-B922-A581-91B1-97299170F1F0}"/>
                  </a:ext>
                </a:extLst>
              </p:cNvPr>
              <p:cNvSpPr/>
              <p:nvPr/>
            </p:nvSpPr>
            <p:spPr>
              <a:xfrm>
                <a:off x="6294131" y="3041946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0" name="Seta: para Cima 29">
                <a:extLst>
                  <a:ext uri="{FF2B5EF4-FFF2-40B4-BE49-F238E27FC236}">
                    <a16:creationId xmlns:a16="http://schemas.microsoft.com/office/drawing/2014/main" id="{CC06DAD3-8DCA-9F24-7F7A-52DD5B268F58}"/>
                  </a:ext>
                </a:extLst>
              </p:cNvPr>
              <p:cNvSpPr/>
              <p:nvPr/>
            </p:nvSpPr>
            <p:spPr>
              <a:xfrm>
                <a:off x="3281673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1" name="Seta: para Cima 30">
                <a:extLst>
                  <a:ext uri="{FF2B5EF4-FFF2-40B4-BE49-F238E27FC236}">
                    <a16:creationId xmlns:a16="http://schemas.microsoft.com/office/drawing/2014/main" id="{2AC90079-20FA-A462-C21C-4E976A7C65BD}"/>
                  </a:ext>
                </a:extLst>
              </p:cNvPr>
              <p:cNvSpPr/>
              <p:nvPr/>
            </p:nvSpPr>
            <p:spPr>
              <a:xfrm>
                <a:off x="9321259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2" name="Seta: para Cima 31">
                <a:extLst>
                  <a:ext uri="{FF2B5EF4-FFF2-40B4-BE49-F238E27FC236}">
                    <a16:creationId xmlns:a16="http://schemas.microsoft.com/office/drawing/2014/main" id="{3E0F759D-4756-0DD9-DC2C-C993BEA89920}"/>
                  </a:ext>
                </a:extLst>
              </p:cNvPr>
              <p:cNvSpPr/>
              <p:nvPr/>
            </p:nvSpPr>
            <p:spPr>
              <a:xfrm>
                <a:off x="6297065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</p:grpSp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E35CC97-8A04-4E50-11D4-AC93181CBA48}"/>
                </a:ext>
              </a:extLst>
            </p:cNvPr>
            <p:cNvGrpSpPr/>
            <p:nvPr/>
          </p:nvGrpSpPr>
          <p:grpSpPr>
            <a:xfrm>
              <a:off x="1116145" y="1639998"/>
              <a:ext cx="9954452" cy="467358"/>
              <a:chOff x="1164599" y="1412007"/>
              <a:chExt cx="9905998" cy="467358"/>
            </a:xfrm>
          </p:grpSpPr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37E01CE1-A682-B5EA-9646-64B78B15AFE0}"/>
                  </a:ext>
                </a:extLst>
              </p:cNvPr>
              <p:cNvSpPr/>
              <p:nvPr/>
            </p:nvSpPr>
            <p:spPr>
              <a:xfrm>
                <a:off x="1164599" y="1412007"/>
                <a:ext cx="9905998" cy="46735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9DBBF00A-C4B3-E971-E4CC-1461E765DDAD}"/>
                  </a:ext>
                </a:extLst>
              </p:cNvPr>
              <p:cNvSpPr/>
              <p:nvPr/>
            </p:nvSpPr>
            <p:spPr>
              <a:xfrm>
                <a:off x="4545909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C3D5E80F-AB2E-F74B-8750-389BC2A6AB34}"/>
                  </a:ext>
                </a:extLst>
              </p:cNvPr>
              <p:cNvSpPr/>
              <p:nvPr/>
            </p:nvSpPr>
            <p:spPr>
              <a:xfrm>
                <a:off x="7860623" y="1441214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Qualidade de vida</a:t>
                </a:r>
              </a:p>
            </p:txBody>
          </p:sp>
          <p:sp>
            <p:nvSpPr>
              <p:cNvPr id="14" name="Retângulo 13">
                <a:extLst>
                  <a:ext uri="{FF2B5EF4-FFF2-40B4-BE49-F238E27FC236}">
                    <a16:creationId xmlns:a16="http://schemas.microsoft.com/office/drawing/2014/main" id="{C831E392-2D39-325D-DE22-F06440228C40}"/>
                  </a:ext>
                </a:extLst>
              </p:cNvPr>
              <p:cNvSpPr/>
              <p:nvPr/>
            </p:nvSpPr>
            <p:spPr>
              <a:xfrm>
                <a:off x="1239977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</p:grp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842EB079-AF4D-4012-1A49-7ADF4A41E05A}"/>
                </a:ext>
              </a:extLst>
            </p:cNvPr>
            <p:cNvSpPr/>
            <p:nvPr/>
          </p:nvSpPr>
          <p:spPr>
            <a:xfrm>
              <a:off x="5009875" y="5227890"/>
              <a:ext cx="2846471" cy="1061193"/>
            </a:xfrm>
            <a:prstGeom prst="rect">
              <a:avLst/>
            </a:prstGeom>
            <a:solidFill>
              <a:srgbClr val="0070C0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Capital humano</a:t>
              </a: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C00EA75-7D55-B5CE-AD0E-45636C678A4A}"/>
                </a:ext>
              </a:extLst>
            </p:cNvPr>
            <p:cNvSpPr/>
            <p:nvPr/>
          </p:nvSpPr>
          <p:spPr>
            <a:xfrm>
              <a:off x="7994879" y="5227891"/>
              <a:ext cx="2921518" cy="1061193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latin typeface="Cambria" panose="02040503050406030204" pitchFamily="18" charset="0"/>
                  <a:ea typeface="Cambria" panose="02040503050406030204" pitchFamily="18" charset="0"/>
                </a:rPr>
                <a:t>Infraestrutura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68805901-97A0-58EB-1235-D29044770BED}"/>
                </a:ext>
              </a:extLst>
            </p:cNvPr>
            <p:cNvSpPr/>
            <p:nvPr/>
          </p:nvSpPr>
          <p:spPr>
            <a:xfrm>
              <a:off x="2085658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Suporte</a:t>
              </a:r>
            </a:p>
          </p:txBody>
        </p:sp>
      </p:grpSp>
      <p:graphicFrame>
        <p:nvGraphicFramePr>
          <p:cNvPr id="34" name="Tabela 33">
            <a:extLst>
              <a:ext uri="{FF2B5EF4-FFF2-40B4-BE49-F238E27FC236}">
                <a16:creationId xmlns:a16="http://schemas.microsoft.com/office/drawing/2014/main" id="{776C641B-7F34-94DC-1299-52D067914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4701771"/>
              </p:ext>
            </p:extLst>
          </p:nvPr>
        </p:nvGraphicFramePr>
        <p:xfrm>
          <a:off x="1066800" y="2243468"/>
          <a:ext cx="10356249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5009">
                  <a:extLst>
                    <a:ext uri="{9D8B030D-6E8A-4147-A177-3AD203B41FA5}">
                      <a16:colId xmlns:a16="http://schemas.microsoft.com/office/drawing/2014/main" val="78484953"/>
                    </a:ext>
                  </a:extLst>
                </a:gridCol>
                <a:gridCol w="2331506">
                  <a:extLst>
                    <a:ext uri="{9D8B030D-6E8A-4147-A177-3AD203B41FA5}">
                      <a16:colId xmlns:a16="http://schemas.microsoft.com/office/drawing/2014/main" val="2004318121"/>
                    </a:ext>
                  </a:extLst>
                </a:gridCol>
                <a:gridCol w="2703007">
                  <a:extLst>
                    <a:ext uri="{9D8B030D-6E8A-4147-A177-3AD203B41FA5}">
                      <a16:colId xmlns:a16="http://schemas.microsoft.com/office/drawing/2014/main" val="2679273760"/>
                    </a:ext>
                  </a:extLst>
                </a:gridCol>
                <a:gridCol w="2536727">
                  <a:extLst>
                    <a:ext uri="{9D8B030D-6E8A-4147-A177-3AD203B41FA5}">
                      <a16:colId xmlns:a16="http://schemas.microsoft.com/office/drawing/2014/main" val="2619126493"/>
                    </a:ext>
                  </a:extLst>
                </a:gridCol>
              </a:tblGrid>
              <a:tr h="306060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Indicador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Fonte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Fórmula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Comentários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591353"/>
                  </a:ext>
                </a:extLst>
              </a:tr>
              <a:tr h="541491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Doutores por 100 mil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Lattes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Razão direta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Total e em CTIES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IES e indústria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045945"/>
                  </a:ext>
                </a:extLst>
              </a:tr>
              <a:tr h="541491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Mestres por 100 mil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Lattes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Razão direta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Total e em CTIES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IES e indústria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689429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% da população nas IES - geral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MEC/INEP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Razão direta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Total e em CTIES</a:t>
                      </a:r>
                    </a:p>
                    <a:p>
                      <a:endParaRPr lang="pt-BR" sz="1800" dirty="0">
                        <a:solidFill>
                          <a:srgbClr val="00B0F0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940372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Pessoal empregado em CTIES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IBGE ou RAIS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por mil empregados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Considerar por sexo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69733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9142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D7C60-4C53-1D93-2214-A58CD009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3600" b="1" dirty="0">
                <a:latin typeface="Cambria" panose="02040503050406030204" pitchFamily="18" charset="0"/>
                <a:ea typeface="Cambria" panose="02040503050406030204" pitchFamily="18" charset="0"/>
              </a:rPr>
              <a:t>Perspectiva de Pessoas e Suporte </a:t>
            </a:r>
            <a:endParaRPr lang="pt-BR" sz="16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88A7CB-96D2-55C2-276E-B8800A769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Dimensão de Infraestrutura</a:t>
            </a:r>
            <a:endParaRPr lang="pt-BR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75F45D8-01C8-A8BC-0EE7-6B755F02F802}"/>
              </a:ext>
            </a:extLst>
          </p:cNvPr>
          <p:cNvGrpSpPr/>
          <p:nvPr/>
        </p:nvGrpSpPr>
        <p:grpSpPr>
          <a:xfrm>
            <a:off x="8868319" y="0"/>
            <a:ext cx="3323681" cy="1255957"/>
            <a:chOff x="1116145" y="1639998"/>
            <a:chExt cx="9959710" cy="4733063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80920713-71C0-3468-E83B-1A31A5920C4D}"/>
                </a:ext>
              </a:extLst>
            </p:cNvPr>
            <p:cNvGrpSpPr/>
            <p:nvPr/>
          </p:nvGrpSpPr>
          <p:grpSpPr>
            <a:xfrm>
              <a:off x="1116145" y="2234947"/>
              <a:ext cx="9959710" cy="4138114"/>
              <a:chOff x="1144471" y="1805771"/>
              <a:chExt cx="9959710" cy="4161143"/>
            </a:xfrm>
          </p:grpSpPr>
          <p:sp>
            <p:nvSpPr>
              <p:cNvPr id="15" name="Retângulo 14">
                <a:extLst>
                  <a:ext uri="{FF2B5EF4-FFF2-40B4-BE49-F238E27FC236}">
                    <a16:creationId xmlns:a16="http://schemas.microsoft.com/office/drawing/2014/main" id="{0CF9C05A-A09F-FBC6-BD0F-8685B7A2C10B}"/>
                  </a:ext>
                </a:extLst>
              </p:cNvPr>
              <p:cNvSpPr/>
              <p:nvPr/>
            </p:nvSpPr>
            <p:spPr>
              <a:xfrm>
                <a:off x="1949665" y="4723260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CC27D936-731D-8D4D-EBCE-6BE91CD1502E}"/>
                  </a:ext>
                </a:extLst>
              </p:cNvPr>
              <p:cNvSpPr/>
              <p:nvPr/>
            </p:nvSpPr>
            <p:spPr>
              <a:xfrm>
                <a:off x="1954923" y="3260508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7" name="Retângulo 16">
                <a:extLst>
                  <a:ext uri="{FF2B5EF4-FFF2-40B4-BE49-F238E27FC236}">
                    <a16:creationId xmlns:a16="http://schemas.microsoft.com/office/drawing/2014/main" id="{77DBAA03-3A50-066F-0E70-868C4FD2E4F8}"/>
                  </a:ext>
                </a:extLst>
              </p:cNvPr>
              <p:cNvSpPr/>
              <p:nvPr/>
            </p:nvSpPr>
            <p:spPr>
              <a:xfrm>
                <a:off x="1954923" y="1805771"/>
                <a:ext cx="9144002" cy="1235636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6B562977-CB30-BA24-5B02-CCDA1860F380}"/>
                  </a:ext>
                </a:extLst>
              </p:cNvPr>
              <p:cNvSpPr/>
              <p:nvPr/>
            </p:nvSpPr>
            <p:spPr>
              <a:xfrm rot="16200000">
                <a:off x="879925" y="4993059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P&amp;S</a:t>
                </a:r>
              </a:p>
            </p:txBody>
          </p:sp>
          <p:sp>
            <p:nvSpPr>
              <p:cNvPr id="19" name="Retângulo 18">
                <a:extLst>
                  <a:ext uri="{FF2B5EF4-FFF2-40B4-BE49-F238E27FC236}">
                    <a16:creationId xmlns:a16="http://schemas.microsoft.com/office/drawing/2014/main" id="{A2E6C6D9-07F4-369D-0B33-08B7DD400F58}"/>
                  </a:ext>
                </a:extLst>
              </p:cNvPr>
              <p:cNvSpPr/>
              <p:nvPr/>
            </p:nvSpPr>
            <p:spPr>
              <a:xfrm rot="16200000">
                <a:off x="885178" y="2072813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R&amp;I</a:t>
                </a:r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A98FF42A-F4A5-B92D-DF78-8A748BD272EE}"/>
                  </a:ext>
                </a:extLst>
              </p:cNvPr>
              <p:cNvSpPr/>
              <p:nvPr/>
            </p:nvSpPr>
            <p:spPr>
              <a:xfrm rot="16200000">
                <a:off x="879928" y="3525054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</a:t>
                </a:r>
              </a:p>
            </p:txBody>
          </p:sp>
          <p:sp>
            <p:nvSpPr>
              <p:cNvPr id="21" name="Retângulo 20">
                <a:extLst>
                  <a:ext uri="{FF2B5EF4-FFF2-40B4-BE49-F238E27FC236}">
                    <a16:creationId xmlns:a16="http://schemas.microsoft.com/office/drawing/2014/main" id="{F5890204-3288-B348-0E9A-AE5D607EADC9}"/>
                  </a:ext>
                </a:extLst>
              </p:cNvPr>
              <p:cNvSpPr/>
              <p:nvPr/>
            </p:nvSpPr>
            <p:spPr>
              <a:xfrm>
                <a:off x="5059337" y="3344775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Pesquisa e inovação</a:t>
                </a:r>
              </a:p>
            </p:txBody>
          </p:sp>
          <p:sp>
            <p:nvSpPr>
              <p:cNvPr id="22" name="Retângulo 21">
                <a:extLst>
                  <a:ext uri="{FF2B5EF4-FFF2-40B4-BE49-F238E27FC236}">
                    <a16:creationId xmlns:a16="http://schemas.microsoft.com/office/drawing/2014/main" id="{D7BCC01B-F6BE-1888-A5F2-E7F5126127CC}"/>
                  </a:ext>
                </a:extLst>
              </p:cNvPr>
              <p:cNvSpPr/>
              <p:nvPr/>
            </p:nvSpPr>
            <p:spPr>
              <a:xfrm>
                <a:off x="8011480" y="3344776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Pontes</a:t>
                </a:r>
              </a:p>
            </p:txBody>
          </p:sp>
          <p:sp>
            <p:nvSpPr>
              <p:cNvPr id="23" name="Retângulo 22">
                <a:extLst>
                  <a:ext uri="{FF2B5EF4-FFF2-40B4-BE49-F238E27FC236}">
                    <a16:creationId xmlns:a16="http://schemas.microsoft.com/office/drawing/2014/main" id="{961FDC03-B929-7B73-885F-79E89AF7100C}"/>
                  </a:ext>
                </a:extLst>
              </p:cNvPr>
              <p:cNvSpPr/>
              <p:nvPr/>
            </p:nvSpPr>
            <p:spPr>
              <a:xfrm>
                <a:off x="2114100" y="3344775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Capacitação</a:t>
                </a:r>
              </a:p>
            </p:txBody>
          </p:sp>
          <p:sp>
            <p:nvSpPr>
              <p:cNvPr id="24" name="Seta: para Cima 23">
                <a:extLst>
                  <a:ext uri="{FF2B5EF4-FFF2-40B4-BE49-F238E27FC236}">
                    <a16:creationId xmlns:a16="http://schemas.microsoft.com/office/drawing/2014/main" id="{6B768366-67A1-5354-6AFB-1F7BCCDA7F39}"/>
                  </a:ext>
                </a:extLst>
              </p:cNvPr>
              <p:cNvSpPr/>
              <p:nvPr/>
            </p:nvSpPr>
            <p:spPr>
              <a:xfrm>
                <a:off x="3278739" y="3041947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5" name="Seta: para Cima 24">
                <a:extLst>
                  <a:ext uri="{FF2B5EF4-FFF2-40B4-BE49-F238E27FC236}">
                    <a16:creationId xmlns:a16="http://schemas.microsoft.com/office/drawing/2014/main" id="{685843C1-CDCD-C248-EDB5-E9E88A386197}"/>
                  </a:ext>
                </a:extLst>
              </p:cNvPr>
              <p:cNvSpPr/>
              <p:nvPr/>
            </p:nvSpPr>
            <p:spPr>
              <a:xfrm>
                <a:off x="9318325" y="3040219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6" name="Retângulo 25">
                <a:extLst>
                  <a:ext uri="{FF2B5EF4-FFF2-40B4-BE49-F238E27FC236}">
                    <a16:creationId xmlns:a16="http://schemas.microsoft.com/office/drawing/2014/main" id="{ABDE5F1E-8371-5185-B369-335AD48656D2}"/>
                  </a:ext>
                </a:extLst>
              </p:cNvPr>
              <p:cNvSpPr/>
              <p:nvPr/>
            </p:nvSpPr>
            <p:spPr>
              <a:xfrm>
                <a:off x="5062270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Produção intelectual</a:t>
                </a:r>
              </a:p>
            </p:txBody>
          </p:sp>
          <p:sp>
            <p:nvSpPr>
              <p:cNvPr id="27" name="Retângulo 26">
                <a:extLst>
                  <a:ext uri="{FF2B5EF4-FFF2-40B4-BE49-F238E27FC236}">
                    <a16:creationId xmlns:a16="http://schemas.microsoft.com/office/drawing/2014/main" id="{2FBA3B20-BD5D-0346-CF0A-F4055171A510}"/>
                  </a:ext>
                </a:extLst>
              </p:cNvPr>
              <p:cNvSpPr/>
              <p:nvPr/>
            </p:nvSpPr>
            <p:spPr>
              <a:xfrm>
                <a:off x="8014413" y="1888185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Transferência</a:t>
                </a:r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46DD8D6D-D638-5119-18C5-D7EB36C88E48}"/>
                  </a:ext>
                </a:extLst>
              </p:cNvPr>
              <p:cNvSpPr/>
              <p:nvPr/>
            </p:nvSpPr>
            <p:spPr>
              <a:xfrm>
                <a:off x="2117033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Formação de pessoas</a:t>
                </a:r>
              </a:p>
            </p:txBody>
          </p:sp>
          <p:sp>
            <p:nvSpPr>
              <p:cNvPr id="29" name="Seta: para Cima 28">
                <a:extLst>
                  <a:ext uri="{FF2B5EF4-FFF2-40B4-BE49-F238E27FC236}">
                    <a16:creationId xmlns:a16="http://schemas.microsoft.com/office/drawing/2014/main" id="{D962A2D3-B922-A581-91B1-97299170F1F0}"/>
                  </a:ext>
                </a:extLst>
              </p:cNvPr>
              <p:cNvSpPr/>
              <p:nvPr/>
            </p:nvSpPr>
            <p:spPr>
              <a:xfrm>
                <a:off x="6294131" y="3041946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0" name="Seta: para Cima 29">
                <a:extLst>
                  <a:ext uri="{FF2B5EF4-FFF2-40B4-BE49-F238E27FC236}">
                    <a16:creationId xmlns:a16="http://schemas.microsoft.com/office/drawing/2014/main" id="{CC06DAD3-8DCA-9F24-7F7A-52DD5B268F58}"/>
                  </a:ext>
                </a:extLst>
              </p:cNvPr>
              <p:cNvSpPr/>
              <p:nvPr/>
            </p:nvSpPr>
            <p:spPr>
              <a:xfrm>
                <a:off x="3281673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1" name="Seta: para Cima 30">
                <a:extLst>
                  <a:ext uri="{FF2B5EF4-FFF2-40B4-BE49-F238E27FC236}">
                    <a16:creationId xmlns:a16="http://schemas.microsoft.com/office/drawing/2014/main" id="{2AC90079-20FA-A462-C21C-4E976A7C65BD}"/>
                  </a:ext>
                </a:extLst>
              </p:cNvPr>
              <p:cNvSpPr/>
              <p:nvPr/>
            </p:nvSpPr>
            <p:spPr>
              <a:xfrm>
                <a:off x="9321259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2" name="Seta: para Cima 31">
                <a:extLst>
                  <a:ext uri="{FF2B5EF4-FFF2-40B4-BE49-F238E27FC236}">
                    <a16:creationId xmlns:a16="http://schemas.microsoft.com/office/drawing/2014/main" id="{3E0F759D-4756-0DD9-DC2C-C993BEA89920}"/>
                  </a:ext>
                </a:extLst>
              </p:cNvPr>
              <p:cNvSpPr/>
              <p:nvPr/>
            </p:nvSpPr>
            <p:spPr>
              <a:xfrm>
                <a:off x="6297065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</p:grpSp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E35CC97-8A04-4E50-11D4-AC93181CBA48}"/>
                </a:ext>
              </a:extLst>
            </p:cNvPr>
            <p:cNvGrpSpPr/>
            <p:nvPr/>
          </p:nvGrpSpPr>
          <p:grpSpPr>
            <a:xfrm>
              <a:off x="1116145" y="1639998"/>
              <a:ext cx="9954452" cy="467358"/>
              <a:chOff x="1164599" y="1412007"/>
              <a:chExt cx="9905998" cy="467358"/>
            </a:xfrm>
          </p:grpSpPr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37E01CE1-A682-B5EA-9646-64B78B15AFE0}"/>
                  </a:ext>
                </a:extLst>
              </p:cNvPr>
              <p:cNvSpPr/>
              <p:nvPr/>
            </p:nvSpPr>
            <p:spPr>
              <a:xfrm>
                <a:off x="1164599" y="1412007"/>
                <a:ext cx="9905998" cy="46735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9DBBF00A-C4B3-E971-E4CC-1461E765DDAD}"/>
                  </a:ext>
                </a:extLst>
              </p:cNvPr>
              <p:cNvSpPr/>
              <p:nvPr/>
            </p:nvSpPr>
            <p:spPr>
              <a:xfrm>
                <a:off x="4545909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C3D5E80F-AB2E-F74B-8750-389BC2A6AB34}"/>
                  </a:ext>
                </a:extLst>
              </p:cNvPr>
              <p:cNvSpPr/>
              <p:nvPr/>
            </p:nvSpPr>
            <p:spPr>
              <a:xfrm>
                <a:off x="7860623" y="1441214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Qualidade de vida</a:t>
                </a:r>
              </a:p>
            </p:txBody>
          </p:sp>
          <p:sp>
            <p:nvSpPr>
              <p:cNvPr id="14" name="Retângulo 13">
                <a:extLst>
                  <a:ext uri="{FF2B5EF4-FFF2-40B4-BE49-F238E27FC236}">
                    <a16:creationId xmlns:a16="http://schemas.microsoft.com/office/drawing/2014/main" id="{C831E392-2D39-325D-DE22-F06440228C40}"/>
                  </a:ext>
                </a:extLst>
              </p:cNvPr>
              <p:cNvSpPr/>
              <p:nvPr/>
            </p:nvSpPr>
            <p:spPr>
              <a:xfrm>
                <a:off x="1239977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</p:grp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842EB079-AF4D-4012-1A49-7ADF4A41E05A}"/>
                </a:ext>
              </a:extLst>
            </p:cNvPr>
            <p:cNvSpPr/>
            <p:nvPr/>
          </p:nvSpPr>
          <p:spPr>
            <a:xfrm>
              <a:off x="5009875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Capital humano</a:t>
              </a: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C00EA75-7D55-B5CE-AD0E-45636C678A4A}"/>
                </a:ext>
              </a:extLst>
            </p:cNvPr>
            <p:cNvSpPr/>
            <p:nvPr/>
          </p:nvSpPr>
          <p:spPr>
            <a:xfrm>
              <a:off x="7994879" y="5227891"/>
              <a:ext cx="2921518" cy="1061193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Infraestrutura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68805901-97A0-58EB-1235-D29044770BED}"/>
                </a:ext>
              </a:extLst>
            </p:cNvPr>
            <p:cNvSpPr/>
            <p:nvPr/>
          </p:nvSpPr>
          <p:spPr>
            <a:xfrm>
              <a:off x="2085658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Suporte</a:t>
              </a:r>
            </a:p>
          </p:txBody>
        </p:sp>
      </p:grpSp>
      <p:graphicFrame>
        <p:nvGraphicFramePr>
          <p:cNvPr id="34" name="Tabela 33">
            <a:extLst>
              <a:ext uri="{FF2B5EF4-FFF2-40B4-BE49-F238E27FC236}">
                <a16:creationId xmlns:a16="http://schemas.microsoft.com/office/drawing/2014/main" id="{776C641B-7F34-94DC-1299-52D067914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246192"/>
              </p:ext>
            </p:extLst>
          </p:nvPr>
        </p:nvGraphicFramePr>
        <p:xfrm>
          <a:off x="1066800" y="2213323"/>
          <a:ext cx="10356249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5009">
                  <a:extLst>
                    <a:ext uri="{9D8B030D-6E8A-4147-A177-3AD203B41FA5}">
                      <a16:colId xmlns:a16="http://schemas.microsoft.com/office/drawing/2014/main" val="78484953"/>
                    </a:ext>
                  </a:extLst>
                </a:gridCol>
                <a:gridCol w="2331506">
                  <a:extLst>
                    <a:ext uri="{9D8B030D-6E8A-4147-A177-3AD203B41FA5}">
                      <a16:colId xmlns:a16="http://schemas.microsoft.com/office/drawing/2014/main" val="2004318121"/>
                    </a:ext>
                  </a:extLst>
                </a:gridCol>
                <a:gridCol w="2703007">
                  <a:extLst>
                    <a:ext uri="{9D8B030D-6E8A-4147-A177-3AD203B41FA5}">
                      <a16:colId xmlns:a16="http://schemas.microsoft.com/office/drawing/2014/main" val="2679273760"/>
                    </a:ext>
                  </a:extLst>
                </a:gridCol>
                <a:gridCol w="2536727">
                  <a:extLst>
                    <a:ext uri="{9D8B030D-6E8A-4147-A177-3AD203B41FA5}">
                      <a16:colId xmlns:a16="http://schemas.microsoft.com/office/drawing/2014/main" val="2619126493"/>
                    </a:ext>
                  </a:extLst>
                </a:gridCol>
              </a:tblGrid>
              <a:tr h="306060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Indicador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Fonte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Fórmula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Comentários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591353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Laboratórios de CTI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Por população</a:t>
                      </a:r>
                    </a:p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IES e indústria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293372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Total de cursos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MEC/INEP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por 100 mil habitantes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80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437069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Organização de suporte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Empresas de CNAE CTI, apoio comercial, jurídico em CTI, num. de  incubadoras, parque tecnológico, varejo...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780019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Capacidade produtiva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Receita Federal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Num de empresas de CTIES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Por população e por indústria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08476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9264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D7C60-4C53-1D93-2214-A58CD009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3600" b="1" dirty="0">
                <a:latin typeface="Cambria" panose="02040503050406030204" pitchFamily="18" charset="0"/>
                <a:ea typeface="Cambria" panose="02040503050406030204" pitchFamily="18" charset="0"/>
              </a:rPr>
              <a:t>Perspectiva de Processos</a:t>
            </a:r>
            <a:endParaRPr lang="pt-BR" sz="16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88A7CB-96D2-55C2-276E-B8800A769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Dimensão de Capacitação</a:t>
            </a:r>
            <a:endParaRPr lang="pt-BR" sz="2400" dirty="0">
              <a:solidFill>
                <a:srgbClr val="00B0F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75F45D8-01C8-A8BC-0EE7-6B755F02F802}"/>
              </a:ext>
            </a:extLst>
          </p:cNvPr>
          <p:cNvGrpSpPr/>
          <p:nvPr/>
        </p:nvGrpSpPr>
        <p:grpSpPr>
          <a:xfrm>
            <a:off x="8868319" y="0"/>
            <a:ext cx="3323681" cy="1255957"/>
            <a:chOff x="1116145" y="1639998"/>
            <a:chExt cx="9959710" cy="4733063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80920713-71C0-3468-E83B-1A31A5920C4D}"/>
                </a:ext>
              </a:extLst>
            </p:cNvPr>
            <p:cNvGrpSpPr/>
            <p:nvPr/>
          </p:nvGrpSpPr>
          <p:grpSpPr>
            <a:xfrm>
              <a:off x="1116145" y="2234947"/>
              <a:ext cx="9959710" cy="4138114"/>
              <a:chOff x="1144471" y="1805771"/>
              <a:chExt cx="9959710" cy="4161143"/>
            </a:xfrm>
          </p:grpSpPr>
          <p:sp>
            <p:nvSpPr>
              <p:cNvPr id="15" name="Retângulo 14">
                <a:extLst>
                  <a:ext uri="{FF2B5EF4-FFF2-40B4-BE49-F238E27FC236}">
                    <a16:creationId xmlns:a16="http://schemas.microsoft.com/office/drawing/2014/main" id="{0CF9C05A-A09F-FBC6-BD0F-8685B7A2C10B}"/>
                  </a:ext>
                </a:extLst>
              </p:cNvPr>
              <p:cNvSpPr/>
              <p:nvPr/>
            </p:nvSpPr>
            <p:spPr>
              <a:xfrm>
                <a:off x="1949665" y="4723260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CC27D936-731D-8D4D-EBCE-6BE91CD1502E}"/>
                  </a:ext>
                </a:extLst>
              </p:cNvPr>
              <p:cNvSpPr/>
              <p:nvPr/>
            </p:nvSpPr>
            <p:spPr>
              <a:xfrm>
                <a:off x="1954923" y="3260508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7" name="Retângulo 16">
                <a:extLst>
                  <a:ext uri="{FF2B5EF4-FFF2-40B4-BE49-F238E27FC236}">
                    <a16:creationId xmlns:a16="http://schemas.microsoft.com/office/drawing/2014/main" id="{77DBAA03-3A50-066F-0E70-868C4FD2E4F8}"/>
                  </a:ext>
                </a:extLst>
              </p:cNvPr>
              <p:cNvSpPr/>
              <p:nvPr/>
            </p:nvSpPr>
            <p:spPr>
              <a:xfrm>
                <a:off x="1954923" y="1805771"/>
                <a:ext cx="9144002" cy="1235636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6B562977-CB30-BA24-5B02-CCDA1860F380}"/>
                  </a:ext>
                </a:extLst>
              </p:cNvPr>
              <p:cNvSpPr/>
              <p:nvPr/>
            </p:nvSpPr>
            <p:spPr>
              <a:xfrm rot="16200000">
                <a:off x="879925" y="4993059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P&amp;S</a:t>
                </a:r>
              </a:p>
            </p:txBody>
          </p:sp>
          <p:sp>
            <p:nvSpPr>
              <p:cNvPr id="19" name="Retângulo 18">
                <a:extLst>
                  <a:ext uri="{FF2B5EF4-FFF2-40B4-BE49-F238E27FC236}">
                    <a16:creationId xmlns:a16="http://schemas.microsoft.com/office/drawing/2014/main" id="{A2E6C6D9-07F4-369D-0B33-08B7DD400F58}"/>
                  </a:ext>
                </a:extLst>
              </p:cNvPr>
              <p:cNvSpPr/>
              <p:nvPr/>
            </p:nvSpPr>
            <p:spPr>
              <a:xfrm rot="16200000">
                <a:off x="885178" y="2072813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R&amp;I</a:t>
                </a:r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A98FF42A-F4A5-B92D-DF78-8A748BD272EE}"/>
                  </a:ext>
                </a:extLst>
              </p:cNvPr>
              <p:cNvSpPr/>
              <p:nvPr/>
            </p:nvSpPr>
            <p:spPr>
              <a:xfrm rot="16200000">
                <a:off x="879928" y="3525054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</a:t>
                </a:r>
              </a:p>
            </p:txBody>
          </p:sp>
          <p:sp>
            <p:nvSpPr>
              <p:cNvPr id="21" name="Retângulo 20">
                <a:extLst>
                  <a:ext uri="{FF2B5EF4-FFF2-40B4-BE49-F238E27FC236}">
                    <a16:creationId xmlns:a16="http://schemas.microsoft.com/office/drawing/2014/main" id="{F5890204-3288-B348-0E9A-AE5D607EADC9}"/>
                  </a:ext>
                </a:extLst>
              </p:cNvPr>
              <p:cNvSpPr/>
              <p:nvPr/>
            </p:nvSpPr>
            <p:spPr>
              <a:xfrm>
                <a:off x="5059337" y="3344775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Pesquisa e inovação</a:t>
                </a:r>
              </a:p>
            </p:txBody>
          </p:sp>
          <p:sp>
            <p:nvSpPr>
              <p:cNvPr id="22" name="Retângulo 21">
                <a:extLst>
                  <a:ext uri="{FF2B5EF4-FFF2-40B4-BE49-F238E27FC236}">
                    <a16:creationId xmlns:a16="http://schemas.microsoft.com/office/drawing/2014/main" id="{D7BCC01B-F6BE-1888-A5F2-E7F5126127CC}"/>
                  </a:ext>
                </a:extLst>
              </p:cNvPr>
              <p:cNvSpPr/>
              <p:nvPr/>
            </p:nvSpPr>
            <p:spPr>
              <a:xfrm>
                <a:off x="8011480" y="3344776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Pontes</a:t>
                </a:r>
              </a:p>
            </p:txBody>
          </p:sp>
          <p:sp>
            <p:nvSpPr>
              <p:cNvPr id="23" name="Retângulo 22">
                <a:extLst>
                  <a:ext uri="{FF2B5EF4-FFF2-40B4-BE49-F238E27FC236}">
                    <a16:creationId xmlns:a16="http://schemas.microsoft.com/office/drawing/2014/main" id="{961FDC03-B929-7B73-885F-79E89AF7100C}"/>
                  </a:ext>
                </a:extLst>
              </p:cNvPr>
              <p:cNvSpPr/>
              <p:nvPr/>
            </p:nvSpPr>
            <p:spPr>
              <a:xfrm>
                <a:off x="2114100" y="3344775"/>
                <a:ext cx="2834510" cy="1067099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Capacitação</a:t>
                </a:r>
              </a:p>
            </p:txBody>
          </p:sp>
          <p:sp>
            <p:nvSpPr>
              <p:cNvPr id="24" name="Seta: para Cima 23">
                <a:extLst>
                  <a:ext uri="{FF2B5EF4-FFF2-40B4-BE49-F238E27FC236}">
                    <a16:creationId xmlns:a16="http://schemas.microsoft.com/office/drawing/2014/main" id="{6B768366-67A1-5354-6AFB-1F7BCCDA7F39}"/>
                  </a:ext>
                </a:extLst>
              </p:cNvPr>
              <p:cNvSpPr/>
              <p:nvPr/>
            </p:nvSpPr>
            <p:spPr>
              <a:xfrm>
                <a:off x="3278739" y="3041947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5" name="Seta: para Cima 24">
                <a:extLst>
                  <a:ext uri="{FF2B5EF4-FFF2-40B4-BE49-F238E27FC236}">
                    <a16:creationId xmlns:a16="http://schemas.microsoft.com/office/drawing/2014/main" id="{685843C1-CDCD-C248-EDB5-E9E88A386197}"/>
                  </a:ext>
                </a:extLst>
              </p:cNvPr>
              <p:cNvSpPr/>
              <p:nvPr/>
            </p:nvSpPr>
            <p:spPr>
              <a:xfrm>
                <a:off x="9318325" y="3040219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6" name="Retângulo 25">
                <a:extLst>
                  <a:ext uri="{FF2B5EF4-FFF2-40B4-BE49-F238E27FC236}">
                    <a16:creationId xmlns:a16="http://schemas.microsoft.com/office/drawing/2014/main" id="{ABDE5F1E-8371-5185-B369-335AD48656D2}"/>
                  </a:ext>
                </a:extLst>
              </p:cNvPr>
              <p:cNvSpPr/>
              <p:nvPr/>
            </p:nvSpPr>
            <p:spPr>
              <a:xfrm>
                <a:off x="5062270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Produção intelectual</a:t>
                </a:r>
              </a:p>
            </p:txBody>
          </p:sp>
          <p:sp>
            <p:nvSpPr>
              <p:cNvPr id="27" name="Retângulo 26">
                <a:extLst>
                  <a:ext uri="{FF2B5EF4-FFF2-40B4-BE49-F238E27FC236}">
                    <a16:creationId xmlns:a16="http://schemas.microsoft.com/office/drawing/2014/main" id="{2FBA3B20-BD5D-0346-CF0A-F4055171A510}"/>
                  </a:ext>
                </a:extLst>
              </p:cNvPr>
              <p:cNvSpPr/>
              <p:nvPr/>
            </p:nvSpPr>
            <p:spPr>
              <a:xfrm>
                <a:off x="8014413" y="1888185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Transferência</a:t>
                </a:r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46DD8D6D-D638-5119-18C5-D7EB36C88E48}"/>
                  </a:ext>
                </a:extLst>
              </p:cNvPr>
              <p:cNvSpPr/>
              <p:nvPr/>
            </p:nvSpPr>
            <p:spPr>
              <a:xfrm>
                <a:off x="2117033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Formação de pessoas</a:t>
                </a:r>
              </a:p>
            </p:txBody>
          </p:sp>
          <p:sp>
            <p:nvSpPr>
              <p:cNvPr id="29" name="Seta: para Cima 28">
                <a:extLst>
                  <a:ext uri="{FF2B5EF4-FFF2-40B4-BE49-F238E27FC236}">
                    <a16:creationId xmlns:a16="http://schemas.microsoft.com/office/drawing/2014/main" id="{D962A2D3-B922-A581-91B1-97299170F1F0}"/>
                  </a:ext>
                </a:extLst>
              </p:cNvPr>
              <p:cNvSpPr/>
              <p:nvPr/>
            </p:nvSpPr>
            <p:spPr>
              <a:xfrm>
                <a:off x="6294131" y="3041946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0" name="Seta: para Cima 29">
                <a:extLst>
                  <a:ext uri="{FF2B5EF4-FFF2-40B4-BE49-F238E27FC236}">
                    <a16:creationId xmlns:a16="http://schemas.microsoft.com/office/drawing/2014/main" id="{CC06DAD3-8DCA-9F24-7F7A-52DD5B268F58}"/>
                  </a:ext>
                </a:extLst>
              </p:cNvPr>
              <p:cNvSpPr/>
              <p:nvPr/>
            </p:nvSpPr>
            <p:spPr>
              <a:xfrm>
                <a:off x="3281673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1" name="Seta: para Cima 30">
                <a:extLst>
                  <a:ext uri="{FF2B5EF4-FFF2-40B4-BE49-F238E27FC236}">
                    <a16:creationId xmlns:a16="http://schemas.microsoft.com/office/drawing/2014/main" id="{2AC90079-20FA-A462-C21C-4E976A7C65BD}"/>
                  </a:ext>
                </a:extLst>
              </p:cNvPr>
              <p:cNvSpPr/>
              <p:nvPr/>
            </p:nvSpPr>
            <p:spPr>
              <a:xfrm>
                <a:off x="9321259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2" name="Seta: para Cima 31">
                <a:extLst>
                  <a:ext uri="{FF2B5EF4-FFF2-40B4-BE49-F238E27FC236}">
                    <a16:creationId xmlns:a16="http://schemas.microsoft.com/office/drawing/2014/main" id="{3E0F759D-4756-0DD9-DC2C-C993BEA89920}"/>
                  </a:ext>
                </a:extLst>
              </p:cNvPr>
              <p:cNvSpPr/>
              <p:nvPr/>
            </p:nvSpPr>
            <p:spPr>
              <a:xfrm>
                <a:off x="6297065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</p:grpSp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E35CC97-8A04-4E50-11D4-AC93181CBA48}"/>
                </a:ext>
              </a:extLst>
            </p:cNvPr>
            <p:cNvGrpSpPr/>
            <p:nvPr/>
          </p:nvGrpSpPr>
          <p:grpSpPr>
            <a:xfrm>
              <a:off x="1116145" y="1639998"/>
              <a:ext cx="9954452" cy="467358"/>
              <a:chOff x="1164599" y="1412007"/>
              <a:chExt cx="9905998" cy="467358"/>
            </a:xfrm>
          </p:grpSpPr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37E01CE1-A682-B5EA-9646-64B78B15AFE0}"/>
                  </a:ext>
                </a:extLst>
              </p:cNvPr>
              <p:cNvSpPr/>
              <p:nvPr/>
            </p:nvSpPr>
            <p:spPr>
              <a:xfrm>
                <a:off x="1164599" y="1412007"/>
                <a:ext cx="9905998" cy="46735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9DBBF00A-C4B3-E971-E4CC-1461E765DDAD}"/>
                  </a:ext>
                </a:extLst>
              </p:cNvPr>
              <p:cNvSpPr/>
              <p:nvPr/>
            </p:nvSpPr>
            <p:spPr>
              <a:xfrm>
                <a:off x="4545909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C3D5E80F-AB2E-F74B-8750-389BC2A6AB34}"/>
                  </a:ext>
                </a:extLst>
              </p:cNvPr>
              <p:cNvSpPr/>
              <p:nvPr/>
            </p:nvSpPr>
            <p:spPr>
              <a:xfrm>
                <a:off x="7860623" y="1441214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Qualidade de vida</a:t>
                </a:r>
              </a:p>
            </p:txBody>
          </p:sp>
          <p:sp>
            <p:nvSpPr>
              <p:cNvPr id="14" name="Retângulo 13">
                <a:extLst>
                  <a:ext uri="{FF2B5EF4-FFF2-40B4-BE49-F238E27FC236}">
                    <a16:creationId xmlns:a16="http://schemas.microsoft.com/office/drawing/2014/main" id="{C831E392-2D39-325D-DE22-F06440228C40}"/>
                  </a:ext>
                </a:extLst>
              </p:cNvPr>
              <p:cNvSpPr/>
              <p:nvPr/>
            </p:nvSpPr>
            <p:spPr>
              <a:xfrm>
                <a:off x="1239977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</p:grp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842EB079-AF4D-4012-1A49-7ADF4A41E05A}"/>
                </a:ext>
              </a:extLst>
            </p:cNvPr>
            <p:cNvSpPr/>
            <p:nvPr/>
          </p:nvSpPr>
          <p:spPr>
            <a:xfrm>
              <a:off x="5009875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Capital humano</a:t>
              </a: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C00EA75-7D55-B5CE-AD0E-45636C678A4A}"/>
                </a:ext>
              </a:extLst>
            </p:cNvPr>
            <p:cNvSpPr/>
            <p:nvPr/>
          </p:nvSpPr>
          <p:spPr>
            <a:xfrm>
              <a:off x="7994879" y="5227891"/>
              <a:ext cx="2921518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Infraestrutura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68805901-97A0-58EB-1235-D29044770BED}"/>
                </a:ext>
              </a:extLst>
            </p:cNvPr>
            <p:cNvSpPr/>
            <p:nvPr/>
          </p:nvSpPr>
          <p:spPr>
            <a:xfrm>
              <a:off x="2085658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Suporte</a:t>
              </a:r>
            </a:p>
          </p:txBody>
        </p:sp>
      </p:grpSp>
      <p:graphicFrame>
        <p:nvGraphicFramePr>
          <p:cNvPr id="34" name="Tabela 33">
            <a:extLst>
              <a:ext uri="{FF2B5EF4-FFF2-40B4-BE49-F238E27FC236}">
                <a16:creationId xmlns:a16="http://schemas.microsoft.com/office/drawing/2014/main" id="{776C641B-7F34-94DC-1299-52D067914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3105215"/>
              </p:ext>
            </p:extLst>
          </p:nvPr>
        </p:nvGraphicFramePr>
        <p:xfrm>
          <a:off x="1066800" y="2213322"/>
          <a:ext cx="10356249" cy="2271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5009">
                  <a:extLst>
                    <a:ext uri="{9D8B030D-6E8A-4147-A177-3AD203B41FA5}">
                      <a16:colId xmlns:a16="http://schemas.microsoft.com/office/drawing/2014/main" val="78484953"/>
                    </a:ext>
                  </a:extLst>
                </a:gridCol>
                <a:gridCol w="2331506">
                  <a:extLst>
                    <a:ext uri="{9D8B030D-6E8A-4147-A177-3AD203B41FA5}">
                      <a16:colId xmlns:a16="http://schemas.microsoft.com/office/drawing/2014/main" val="2004318121"/>
                    </a:ext>
                  </a:extLst>
                </a:gridCol>
                <a:gridCol w="2703007">
                  <a:extLst>
                    <a:ext uri="{9D8B030D-6E8A-4147-A177-3AD203B41FA5}">
                      <a16:colId xmlns:a16="http://schemas.microsoft.com/office/drawing/2014/main" val="2679273760"/>
                    </a:ext>
                  </a:extLst>
                </a:gridCol>
                <a:gridCol w="2536727">
                  <a:extLst>
                    <a:ext uri="{9D8B030D-6E8A-4147-A177-3AD203B41FA5}">
                      <a16:colId xmlns:a16="http://schemas.microsoft.com/office/drawing/2014/main" val="2619126493"/>
                    </a:ext>
                  </a:extLst>
                </a:gridCol>
              </a:tblGrid>
              <a:tr h="413006">
                <a:tc>
                  <a:txBody>
                    <a:bodyPr/>
                    <a:lstStyle/>
                    <a:p>
                      <a:pPr algn="ctr"/>
                      <a:r>
                        <a:rPr lang="pt-BR" sz="1800" strike="noStrike" baseline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Indicador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strike="noStrike" baseline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Fonte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strike="noStrike" baseline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Fórmula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strike="noStrike" baseline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Comentários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591353"/>
                  </a:ext>
                </a:extLst>
              </a:tr>
              <a:tr h="413006">
                <a:tc>
                  <a:txBody>
                    <a:bodyPr/>
                    <a:lstStyle/>
                    <a:p>
                      <a:r>
                        <a:rPr lang="pt-BR" sz="1800" i="1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Stricto sensu</a:t>
                      </a: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 e em CTI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por população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Ver por área estratégica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780019"/>
                  </a:ext>
                </a:extLst>
              </a:tr>
              <a:tr h="722761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Alunos em cursos superiores de CTIES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por população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Ver por área estratégica</a:t>
                      </a:r>
                    </a:p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Ver por sexo...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271961"/>
                  </a:ext>
                </a:extLst>
              </a:tr>
              <a:tr h="722761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Alunos em cursos stricto sensu de CTIES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por população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Ver por área estratégica</a:t>
                      </a:r>
                    </a:p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Ver por sexo...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4874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2031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D7C60-4C53-1D93-2214-A58CD009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3600" b="1" dirty="0">
                <a:latin typeface="Cambria" panose="02040503050406030204" pitchFamily="18" charset="0"/>
                <a:ea typeface="Cambria" panose="02040503050406030204" pitchFamily="18" charset="0"/>
              </a:rPr>
              <a:t>Perspectiva de Processos</a:t>
            </a:r>
            <a:endParaRPr lang="pt-BR" sz="16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88A7CB-96D2-55C2-276E-B8800A769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Dimensão de pesquisa e inovação</a:t>
            </a:r>
            <a:endParaRPr lang="pt-BR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75F45D8-01C8-A8BC-0EE7-6B755F02F802}"/>
              </a:ext>
            </a:extLst>
          </p:cNvPr>
          <p:cNvGrpSpPr/>
          <p:nvPr/>
        </p:nvGrpSpPr>
        <p:grpSpPr>
          <a:xfrm>
            <a:off x="8868319" y="0"/>
            <a:ext cx="3323681" cy="1255957"/>
            <a:chOff x="1116145" y="1639998"/>
            <a:chExt cx="9959710" cy="4733063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80920713-71C0-3468-E83B-1A31A5920C4D}"/>
                </a:ext>
              </a:extLst>
            </p:cNvPr>
            <p:cNvGrpSpPr/>
            <p:nvPr/>
          </p:nvGrpSpPr>
          <p:grpSpPr>
            <a:xfrm>
              <a:off x="1116145" y="2234947"/>
              <a:ext cx="9959710" cy="4138114"/>
              <a:chOff x="1144471" y="1805771"/>
              <a:chExt cx="9959710" cy="4161143"/>
            </a:xfrm>
          </p:grpSpPr>
          <p:sp>
            <p:nvSpPr>
              <p:cNvPr id="15" name="Retângulo 14">
                <a:extLst>
                  <a:ext uri="{FF2B5EF4-FFF2-40B4-BE49-F238E27FC236}">
                    <a16:creationId xmlns:a16="http://schemas.microsoft.com/office/drawing/2014/main" id="{0CF9C05A-A09F-FBC6-BD0F-8685B7A2C10B}"/>
                  </a:ext>
                </a:extLst>
              </p:cNvPr>
              <p:cNvSpPr/>
              <p:nvPr/>
            </p:nvSpPr>
            <p:spPr>
              <a:xfrm>
                <a:off x="1949665" y="4723260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CC27D936-731D-8D4D-EBCE-6BE91CD1502E}"/>
                  </a:ext>
                </a:extLst>
              </p:cNvPr>
              <p:cNvSpPr/>
              <p:nvPr/>
            </p:nvSpPr>
            <p:spPr>
              <a:xfrm>
                <a:off x="1954923" y="3260508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7" name="Retângulo 16">
                <a:extLst>
                  <a:ext uri="{FF2B5EF4-FFF2-40B4-BE49-F238E27FC236}">
                    <a16:creationId xmlns:a16="http://schemas.microsoft.com/office/drawing/2014/main" id="{77DBAA03-3A50-066F-0E70-868C4FD2E4F8}"/>
                  </a:ext>
                </a:extLst>
              </p:cNvPr>
              <p:cNvSpPr/>
              <p:nvPr/>
            </p:nvSpPr>
            <p:spPr>
              <a:xfrm>
                <a:off x="1954923" y="1805771"/>
                <a:ext cx="9144002" cy="1235636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6B562977-CB30-BA24-5B02-CCDA1860F380}"/>
                  </a:ext>
                </a:extLst>
              </p:cNvPr>
              <p:cNvSpPr/>
              <p:nvPr/>
            </p:nvSpPr>
            <p:spPr>
              <a:xfrm rot="16200000">
                <a:off x="879925" y="4993059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P&amp;S</a:t>
                </a:r>
              </a:p>
            </p:txBody>
          </p:sp>
          <p:sp>
            <p:nvSpPr>
              <p:cNvPr id="19" name="Retângulo 18">
                <a:extLst>
                  <a:ext uri="{FF2B5EF4-FFF2-40B4-BE49-F238E27FC236}">
                    <a16:creationId xmlns:a16="http://schemas.microsoft.com/office/drawing/2014/main" id="{A2E6C6D9-07F4-369D-0B33-08B7DD400F58}"/>
                  </a:ext>
                </a:extLst>
              </p:cNvPr>
              <p:cNvSpPr/>
              <p:nvPr/>
            </p:nvSpPr>
            <p:spPr>
              <a:xfrm rot="16200000">
                <a:off x="885178" y="2072813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R&amp;I</a:t>
                </a:r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A98FF42A-F4A5-B92D-DF78-8A748BD272EE}"/>
                  </a:ext>
                </a:extLst>
              </p:cNvPr>
              <p:cNvSpPr/>
              <p:nvPr/>
            </p:nvSpPr>
            <p:spPr>
              <a:xfrm rot="16200000">
                <a:off x="879928" y="3525054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</a:t>
                </a:r>
              </a:p>
            </p:txBody>
          </p:sp>
          <p:sp>
            <p:nvSpPr>
              <p:cNvPr id="21" name="Retângulo 20">
                <a:extLst>
                  <a:ext uri="{FF2B5EF4-FFF2-40B4-BE49-F238E27FC236}">
                    <a16:creationId xmlns:a16="http://schemas.microsoft.com/office/drawing/2014/main" id="{F5890204-3288-B348-0E9A-AE5D607EADC9}"/>
                  </a:ext>
                </a:extLst>
              </p:cNvPr>
              <p:cNvSpPr/>
              <p:nvPr/>
            </p:nvSpPr>
            <p:spPr>
              <a:xfrm>
                <a:off x="5059337" y="3344775"/>
                <a:ext cx="2834510" cy="106709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Pesquisa e novação</a:t>
                </a:r>
              </a:p>
            </p:txBody>
          </p:sp>
          <p:sp>
            <p:nvSpPr>
              <p:cNvPr id="22" name="Retângulo 21">
                <a:extLst>
                  <a:ext uri="{FF2B5EF4-FFF2-40B4-BE49-F238E27FC236}">
                    <a16:creationId xmlns:a16="http://schemas.microsoft.com/office/drawing/2014/main" id="{D7BCC01B-F6BE-1888-A5F2-E7F5126127CC}"/>
                  </a:ext>
                </a:extLst>
              </p:cNvPr>
              <p:cNvSpPr/>
              <p:nvPr/>
            </p:nvSpPr>
            <p:spPr>
              <a:xfrm>
                <a:off x="8011480" y="3344776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Pontes</a:t>
                </a:r>
              </a:p>
            </p:txBody>
          </p:sp>
          <p:sp>
            <p:nvSpPr>
              <p:cNvPr id="23" name="Retângulo 22">
                <a:extLst>
                  <a:ext uri="{FF2B5EF4-FFF2-40B4-BE49-F238E27FC236}">
                    <a16:creationId xmlns:a16="http://schemas.microsoft.com/office/drawing/2014/main" id="{961FDC03-B929-7B73-885F-79E89AF7100C}"/>
                  </a:ext>
                </a:extLst>
              </p:cNvPr>
              <p:cNvSpPr/>
              <p:nvPr/>
            </p:nvSpPr>
            <p:spPr>
              <a:xfrm>
                <a:off x="2114100" y="3344775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Capacitação</a:t>
                </a:r>
              </a:p>
            </p:txBody>
          </p:sp>
          <p:sp>
            <p:nvSpPr>
              <p:cNvPr id="24" name="Seta: para Cima 23">
                <a:extLst>
                  <a:ext uri="{FF2B5EF4-FFF2-40B4-BE49-F238E27FC236}">
                    <a16:creationId xmlns:a16="http://schemas.microsoft.com/office/drawing/2014/main" id="{6B768366-67A1-5354-6AFB-1F7BCCDA7F39}"/>
                  </a:ext>
                </a:extLst>
              </p:cNvPr>
              <p:cNvSpPr/>
              <p:nvPr/>
            </p:nvSpPr>
            <p:spPr>
              <a:xfrm>
                <a:off x="3278739" y="3041947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5" name="Seta: para Cima 24">
                <a:extLst>
                  <a:ext uri="{FF2B5EF4-FFF2-40B4-BE49-F238E27FC236}">
                    <a16:creationId xmlns:a16="http://schemas.microsoft.com/office/drawing/2014/main" id="{685843C1-CDCD-C248-EDB5-E9E88A386197}"/>
                  </a:ext>
                </a:extLst>
              </p:cNvPr>
              <p:cNvSpPr/>
              <p:nvPr/>
            </p:nvSpPr>
            <p:spPr>
              <a:xfrm>
                <a:off x="9318325" y="3040219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6" name="Retângulo 25">
                <a:extLst>
                  <a:ext uri="{FF2B5EF4-FFF2-40B4-BE49-F238E27FC236}">
                    <a16:creationId xmlns:a16="http://schemas.microsoft.com/office/drawing/2014/main" id="{ABDE5F1E-8371-5185-B369-335AD48656D2}"/>
                  </a:ext>
                </a:extLst>
              </p:cNvPr>
              <p:cNvSpPr/>
              <p:nvPr/>
            </p:nvSpPr>
            <p:spPr>
              <a:xfrm>
                <a:off x="5062270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Produção intelectual</a:t>
                </a:r>
              </a:p>
            </p:txBody>
          </p:sp>
          <p:sp>
            <p:nvSpPr>
              <p:cNvPr id="27" name="Retângulo 26">
                <a:extLst>
                  <a:ext uri="{FF2B5EF4-FFF2-40B4-BE49-F238E27FC236}">
                    <a16:creationId xmlns:a16="http://schemas.microsoft.com/office/drawing/2014/main" id="{2FBA3B20-BD5D-0346-CF0A-F4055171A510}"/>
                  </a:ext>
                </a:extLst>
              </p:cNvPr>
              <p:cNvSpPr/>
              <p:nvPr/>
            </p:nvSpPr>
            <p:spPr>
              <a:xfrm>
                <a:off x="8014413" y="1888185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Transferência</a:t>
                </a:r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46DD8D6D-D638-5119-18C5-D7EB36C88E48}"/>
                  </a:ext>
                </a:extLst>
              </p:cNvPr>
              <p:cNvSpPr/>
              <p:nvPr/>
            </p:nvSpPr>
            <p:spPr>
              <a:xfrm>
                <a:off x="2117033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Formação de pessoas</a:t>
                </a:r>
              </a:p>
            </p:txBody>
          </p:sp>
          <p:sp>
            <p:nvSpPr>
              <p:cNvPr id="29" name="Seta: para Cima 28">
                <a:extLst>
                  <a:ext uri="{FF2B5EF4-FFF2-40B4-BE49-F238E27FC236}">
                    <a16:creationId xmlns:a16="http://schemas.microsoft.com/office/drawing/2014/main" id="{D962A2D3-B922-A581-91B1-97299170F1F0}"/>
                  </a:ext>
                </a:extLst>
              </p:cNvPr>
              <p:cNvSpPr/>
              <p:nvPr/>
            </p:nvSpPr>
            <p:spPr>
              <a:xfrm>
                <a:off x="6294131" y="3041946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0" name="Seta: para Cima 29">
                <a:extLst>
                  <a:ext uri="{FF2B5EF4-FFF2-40B4-BE49-F238E27FC236}">
                    <a16:creationId xmlns:a16="http://schemas.microsoft.com/office/drawing/2014/main" id="{CC06DAD3-8DCA-9F24-7F7A-52DD5B268F58}"/>
                  </a:ext>
                </a:extLst>
              </p:cNvPr>
              <p:cNvSpPr/>
              <p:nvPr/>
            </p:nvSpPr>
            <p:spPr>
              <a:xfrm>
                <a:off x="3281673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1" name="Seta: para Cima 30">
                <a:extLst>
                  <a:ext uri="{FF2B5EF4-FFF2-40B4-BE49-F238E27FC236}">
                    <a16:creationId xmlns:a16="http://schemas.microsoft.com/office/drawing/2014/main" id="{2AC90079-20FA-A462-C21C-4E976A7C65BD}"/>
                  </a:ext>
                </a:extLst>
              </p:cNvPr>
              <p:cNvSpPr/>
              <p:nvPr/>
            </p:nvSpPr>
            <p:spPr>
              <a:xfrm>
                <a:off x="9321259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2" name="Seta: para Cima 31">
                <a:extLst>
                  <a:ext uri="{FF2B5EF4-FFF2-40B4-BE49-F238E27FC236}">
                    <a16:creationId xmlns:a16="http://schemas.microsoft.com/office/drawing/2014/main" id="{3E0F759D-4756-0DD9-DC2C-C993BEA89920}"/>
                  </a:ext>
                </a:extLst>
              </p:cNvPr>
              <p:cNvSpPr/>
              <p:nvPr/>
            </p:nvSpPr>
            <p:spPr>
              <a:xfrm>
                <a:off x="6297065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</p:grpSp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E35CC97-8A04-4E50-11D4-AC93181CBA48}"/>
                </a:ext>
              </a:extLst>
            </p:cNvPr>
            <p:cNvGrpSpPr/>
            <p:nvPr/>
          </p:nvGrpSpPr>
          <p:grpSpPr>
            <a:xfrm>
              <a:off x="1116145" y="1639998"/>
              <a:ext cx="9954452" cy="467358"/>
              <a:chOff x="1164599" y="1412007"/>
              <a:chExt cx="9905998" cy="467358"/>
            </a:xfrm>
          </p:grpSpPr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37E01CE1-A682-B5EA-9646-64B78B15AFE0}"/>
                  </a:ext>
                </a:extLst>
              </p:cNvPr>
              <p:cNvSpPr/>
              <p:nvPr/>
            </p:nvSpPr>
            <p:spPr>
              <a:xfrm>
                <a:off x="1164599" y="1412007"/>
                <a:ext cx="9905998" cy="46735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9DBBF00A-C4B3-E971-E4CC-1461E765DDAD}"/>
                  </a:ext>
                </a:extLst>
              </p:cNvPr>
              <p:cNvSpPr/>
              <p:nvPr/>
            </p:nvSpPr>
            <p:spPr>
              <a:xfrm>
                <a:off x="4545909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C3D5E80F-AB2E-F74B-8750-389BC2A6AB34}"/>
                  </a:ext>
                </a:extLst>
              </p:cNvPr>
              <p:cNvSpPr/>
              <p:nvPr/>
            </p:nvSpPr>
            <p:spPr>
              <a:xfrm>
                <a:off x="7860623" y="1441214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Qualidade de vida</a:t>
                </a:r>
              </a:p>
            </p:txBody>
          </p:sp>
          <p:sp>
            <p:nvSpPr>
              <p:cNvPr id="14" name="Retângulo 13">
                <a:extLst>
                  <a:ext uri="{FF2B5EF4-FFF2-40B4-BE49-F238E27FC236}">
                    <a16:creationId xmlns:a16="http://schemas.microsoft.com/office/drawing/2014/main" id="{C831E392-2D39-325D-DE22-F06440228C40}"/>
                  </a:ext>
                </a:extLst>
              </p:cNvPr>
              <p:cNvSpPr/>
              <p:nvPr/>
            </p:nvSpPr>
            <p:spPr>
              <a:xfrm>
                <a:off x="1239977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</p:grp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842EB079-AF4D-4012-1A49-7ADF4A41E05A}"/>
                </a:ext>
              </a:extLst>
            </p:cNvPr>
            <p:cNvSpPr/>
            <p:nvPr/>
          </p:nvSpPr>
          <p:spPr>
            <a:xfrm>
              <a:off x="5009875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Capital humano</a:t>
              </a: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C00EA75-7D55-B5CE-AD0E-45636C678A4A}"/>
                </a:ext>
              </a:extLst>
            </p:cNvPr>
            <p:cNvSpPr/>
            <p:nvPr/>
          </p:nvSpPr>
          <p:spPr>
            <a:xfrm>
              <a:off x="7994879" y="5227891"/>
              <a:ext cx="2921518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Infraestrutura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68805901-97A0-58EB-1235-D29044770BED}"/>
                </a:ext>
              </a:extLst>
            </p:cNvPr>
            <p:cNvSpPr/>
            <p:nvPr/>
          </p:nvSpPr>
          <p:spPr>
            <a:xfrm>
              <a:off x="2085658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Suporte</a:t>
              </a:r>
            </a:p>
          </p:txBody>
        </p:sp>
      </p:grpSp>
      <p:graphicFrame>
        <p:nvGraphicFramePr>
          <p:cNvPr id="34" name="Tabela 33">
            <a:extLst>
              <a:ext uri="{FF2B5EF4-FFF2-40B4-BE49-F238E27FC236}">
                <a16:creationId xmlns:a16="http://schemas.microsoft.com/office/drawing/2014/main" id="{776C641B-7F34-94DC-1299-52D067914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1619632"/>
              </p:ext>
            </p:extLst>
          </p:nvPr>
        </p:nvGraphicFramePr>
        <p:xfrm>
          <a:off x="1066800" y="2213323"/>
          <a:ext cx="10356249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5009">
                  <a:extLst>
                    <a:ext uri="{9D8B030D-6E8A-4147-A177-3AD203B41FA5}">
                      <a16:colId xmlns:a16="http://schemas.microsoft.com/office/drawing/2014/main" val="78484953"/>
                    </a:ext>
                  </a:extLst>
                </a:gridCol>
                <a:gridCol w="2331506">
                  <a:extLst>
                    <a:ext uri="{9D8B030D-6E8A-4147-A177-3AD203B41FA5}">
                      <a16:colId xmlns:a16="http://schemas.microsoft.com/office/drawing/2014/main" val="2004318121"/>
                    </a:ext>
                  </a:extLst>
                </a:gridCol>
                <a:gridCol w="2703007">
                  <a:extLst>
                    <a:ext uri="{9D8B030D-6E8A-4147-A177-3AD203B41FA5}">
                      <a16:colId xmlns:a16="http://schemas.microsoft.com/office/drawing/2014/main" val="2679273760"/>
                    </a:ext>
                  </a:extLst>
                </a:gridCol>
                <a:gridCol w="2536727">
                  <a:extLst>
                    <a:ext uri="{9D8B030D-6E8A-4147-A177-3AD203B41FA5}">
                      <a16:colId xmlns:a16="http://schemas.microsoft.com/office/drawing/2014/main" val="2619126493"/>
                    </a:ext>
                  </a:extLst>
                </a:gridCol>
              </a:tblGrid>
              <a:tr h="306060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Indicador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Fonte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Fórmula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Comentários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591353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Grupos de pesquisa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CNPq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Total por população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Considerar por área estratégica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293372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Projetos de pesquisa financiados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 err="1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FAPs</a:t>
                      </a:r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, CAPES e CNPq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Total por população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Considerar por área estratégica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437069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Projetos de fomento à inovação financiados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 err="1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FAPs</a:t>
                      </a:r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, CAPES e CNPq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Total por população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Considerar por área estratégica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78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7797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9EF3FB-F286-F7A2-90E2-BDEF5EB75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Conteúdo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DA33DF-4E1E-6C73-D294-867558AC8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47446"/>
            <a:ext cx="10058400" cy="4405298"/>
          </a:xfrm>
        </p:spPr>
        <p:txBody>
          <a:bodyPr/>
          <a:lstStyle/>
          <a:p>
            <a:r>
              <a:rPr lang="pt-BR" dirty="0"/>
              <a:t>Delineamentos iniciais</a:t>
            </a:r>
          </a:p>
          <a:p>
            <a:r>
              <a:rPr lang="pt-BR" dirty="0"/>
              <a:t>Métricas para os demais públicos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352906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D7C60-4C53-1D93-2214-A58CD0090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3600" b="1" dirty="0">
                <a:latin typeface="Cambria" panose="02040503050406030204" pitchFamily="18" charset="0"/>
                <a:ea typeface="Cambria" panose="02040503050406030204" pitchFamily="18" charset="0"/>
              </a:rPr>
              <a:t>Perspectiva de Processos</a:t>
            </a:r>
            <a:endParaRPr lang="pt-BR" sz="16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88A7CB-96D2-55C2-276E-B8800A7690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Dimensão de Pontes</a:t>
            </a:r>
            <a:endParaRPr lang="pt-BR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75F45D8-01C8-A8BC-0EE7-6B755F02F802}"/>
              </a:ext>
            </a:extLst>
          </p:cNvPr>
          <p:cNvGrpSpPr/>
          <p:nvPr/>
        </p:nvGrpSpPr>
        <p:grpSpPr>
          <a:xfrm>
            <a:off x="8868319" y="0"/>
            <a:ext cx="3323681" cy="1255957"/>
            <a:chOff x="1116145" y="1639998"/>
            <a:chExt cx="9959710" cy="4733063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80920713-71C0-3468-E83B-1A31A5920C4D}"/>
                </a:ext>
              </a:extLst>
            </p:cNvPr>
            <p:cNvGrpSpPr/>
            <p:nvPr/>
          </p:nvGrpSpPr>
          <p:grpSpPr>
            <a:xfrm>
              <a:off x="1116145" y="2234947"/>
              <a:ext cx="9959710" cy="4138114"/>
              <a:chOff x="1144471" y="1805771"/>
              <a:chExt cx="9959710" cy="4161143"/>
            </a:xfrm>
          </p:grpSpPr>
          <p:sp>
            <p:nvSpPr>
              <p:cNvPr id="15" name="Retângulo 14">
                <a:extLst>
                  <a:ext uri="{FF2B5EF4-FFF2-40B4-BE49-F238E27FC236}">
                    <a16:creationId xmlns:a16="http://schemas.microsoft.com/office/drawing/2014/main" id="{0CF9C05A-A09F-FBC6-BD0F-8685B7A2C10B}"/>
                  </a:ext>
                </a:extLst>
              </p:cNvPr>
              <p:cNvSpPr/>
              <p:nvPr/>
            </p:nvSpPr>
            <p:spPr>
              <a:xfrm>
                <a:off x="1949665" y="4723260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CC27D936-731D-8D4D-EBCE-6BE91CD1502E}"/>
                  </a:ext>
                </a:extLst>
              </p:cNvPr>
              <p:cNvSpPr/>
              <p:nvPr/>
            </p:nvSpPr>
            <p:spPr>
              <a:xfrm>
                <a:off x="1954923" y="3260508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7" name="Retângulo 16">
                <a:extLst>
                  <a:ext uri="{FF2B5EF4-FFF2-40B4-BE49-F238E27FC236}">
                    <a16:creationId xmlns:a16="http://schemas.microsoft.com/office/drawing/2014/main" id="{77DBAA03-3A50-066F-0E70-868C4FD2E4F8}"/>
                  </a:ext>
                </a:extLst>
              </p:cNvPr>
              <p:cNvSpPr/>
              <p:nvPr/>
            </p:nvSpPr>
            <p:spPr>
              <a:xfrm>
                <a:off x="1954923" y="1805771"/>
                <a:ext cx="9144002" cy="1235636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6B562977-CB30-BA24-5B02-CCDA1860F380}"/>
                  </a:ext>
                </a:extLst>
              </p:cNvPr>
              <p:cNvSpPr/>
              <p:nvPr/>
            </p:nvSpPr>
            <p:spPr>
              <a:xfrm rot="16200000">
                <a:off x="879925" y="4993059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P&amp;S</a:t>
                </a:r>
              </a:p>
            </p:txBody>
          </p:sp>
          <p:sp>
            <p:nvSpPr>
              <p:cNvPr id="19" name="Retângulo 18">
                <a:extLst>
                  <a:ext uri="{FF2B5EF4-FFF2-40B4-BE49-F238E27FC236}">
                    <a16:creationId xmlns:a16="http://schemas.microsoft.com/office/drawing/2014/main" id="{A2E6C6D9-07F4-369D-0B33-08B7DD400F58}"/>
                  </a:ext>
                </a:extLst>
              </p:cNvPr>
              <p:cNvSpPr/>
              <p:nvPr/>
            </p:nvSpPr>
            <p:spPr>
              <a:xfrm rot="16200000">
                <a:off x="885178" y="2072813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R&amp;I</a:t>
                </a:r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A98FF42A-F4A5-B92D-DF78-8A748BD272EE}"/>
                  </a:ext>
                </a:extLst>
              </p:cNvPr>
              <p:cNvSpPr/>
              <p:nvPr/>
            </p:nvSpPr>
            <p:spPr>
              <a:xfrm rot="16200000">
                <a:off x="879928" y="3525054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</a:t>
                </a:r>
              </a:p>
            </p:txBody>
          </p:sp>
          <p:sp>
            <p:nvSpPr>
              <p:cNvPr id="21" name="Retângulo 20">
                <a:extLst>
                  <a:ext uri="{FF2B5EF4-FFF2-40B4-BE49-F238E27FC236}">
                    <a16:creationId xmlns:a16="http://schemas.microsoft.com/office/drawing/2014/main" id="{F5890204-3288-B348-0E9A-AE5D607EADC9}"/>
                  </a:ext>
                </a:extLst>
              </p:cNvPr>
              <p:cNvSpPr/>
              <p:nvPr/>
            </p:nvSpPr>
            <p:spPr>
              <a:xfrm>
                <a:off x="5059337" y="3344775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Pesquisa e novação</a:t>
                </a:r>
              </a:p>
            </p:txBody>
          </p:sp>
          <p:sp>
            <p:nvSpPr>
              <p:cNvPr id="22" name="Retângulo 21">
                <a:extLst>
                  <a:ext uri="{FF2B5EF4-FFF2-40B4-BE49-F238E27FC236}">
                    <a16:creationId xmlns:a16="http://schemas.microsoft.com/office/drawing/2014/main" id="{D7BCC01B-F6BE-1888-A5F2-E7F5126127CC}"/>
                  </a:ext>
                </a:extLst>
              </p:cNvPr>
              <p:cNvSpPr/>
              <p:nvPr/>
            </p:nvSpPr>
            <p:spPr>
              <a:xfrm>
                <a:off x="8011480" y="3344776"/>
                <a:ext cx="2933243" cy="106709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Pontes</a:t>
                </a:r>
              </a:p>
            </p:txBody>
          </p:sp>
          <p:sp>
            <p:nvSpPr>
              <p:cNvPr id="23" name="Retângulo 22">
                <a:extLst>
                  <a:ext uri="{FF2B5EF4-FFF2-40B4-BE49-F238E27FC236}">
                    <a16:creationId xmlns:a16="http://schemas.microsoft.com/office/drawing/2014/main" id="{961FDC03-B929-7B73-885F-79E89AF7100C}"/>
                  </a:ext>
                </a:extLst>
              </p:cNvPr>
              <p:cNvSpPr/>
              <p:nvPr/>
            </p:nvSpPr>
            <p:spPr>
              <a:xfrm>
                <a:off x="2114100" y="3344775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Capacitação</a:t>
                </a:r>
              </a:p>
            </p:txBody>
          </p:sp>
          <p:sp>
            <p:nvSpPr>
              <p:cNvPr id="24" name="Seta: para Cima 23">
                <a:extLst>
                  <a:ext uri="{FF2B5EF4-FFF2-40B4-BE49-F238E27FC236}">
                    <a16:creationId xmlns:a16="http://schemas.microsoft.com/office/drawing/2014/main" id="{6B768366-67A1-5354-6AFB-1F7BCCDA7F39}"/>
                  </a:ext>
                </a:extLst>
              </p:cNvPr>
              <p:cNvSpPr/>
              <p:nvPr/>
            </p:nvSpPr>
            <p:spPr>
              <a:xfrm>
                <a:off x="3278739" y="3041947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5" name="Seta: para Cima 24">
                <a:extLst>
                  <a:ext uri="{FF2B5EF4-FFF2-40B4-BE49-F238E27FC236}">
                    <a16:creationId xmlns:a16="http://schemas.microsoft.com/office/drawing/2014/main" id="{685843C1-CDCD-C248-EDB5-E9E88A386197}"/>
                  </a:ext>
                </a:extLst>
              </p:cNvPr>
              <p:cNvSpPr/>
              <p:nvPr/>
            </p:nvSpPr>
            <p:spPr>
              <a:xfrm>
                <a:off x="9318325" y="3040219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6" name="Retângulo 25">
                <a:extLst>
                  <a:ext uri="{FF2B5EF4-FFF2-40B4-BE49-F238E27FC236}">
                    <a16:creationId xmlns:a16="http://schemas.microsoft.com/office/drawing/2014/main" id="{ABDE5F1E-8371-5185-B369-335AD48656D2}"/>
                  </a:ext>
                </a:extLst>
              </p:cNvPr>
              <p:cNvSpPr/>
              <p:nvPr/>
            </p:nvSpPr>
            <p:spPr>
              <a:xfrm>
                <a:off x="5062270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Produção intelectual</a:t>
                </a:r>
              </a:p>
            </p:txBody>
          </p:sp>
          <p:sp>
            <p:nvSpPr>
              <p:cNvPr id="27" name="Retângulo 26">
                <a:extLst>
                  <a:ext uri="{FF2B5EF4-FFF2-40B4-BE49-F238E27FC236}">
                    <a16:creationId xmlns:a16="http://schemas.microsoft.com/office/drawing/2014/main" id="{2FBA3B20-BD5D-0346-CF0A-F4055171A510}"/>
                  </a:ext>
                </a:extLst>
              </p:cNvPr>
              <p:cNvSpPr/>
              <p:nvPr/>
            </p:nvSpPr>
            <p:spPr>
              <a:xfrm>
                <a:off x="8014413" y="1888185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Transferência</a:t>
                </a:r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46DD8D6D-D638-5119-18C5-D7EB36C88E48}"/>
                  </a:ext>
                </a:extLst>
              </p:cNvPr>
              <p:cNvSpPr/>
              <p:nvPr/>
            </p:nvSpPr>
            <p:spPr>
              <a:xfrm>
                <a:off x="2117033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Formação de pessoas</a:t>
                </a:r>
              </a:p>
            </p:txBody>
          </p:sp>
          <p:sp>
            <p:nvSpPr>
              <p:cNvPr id="29" name="Seta: para Cima 28">
                <a:extLst>
                  <a:ext uri="{FF2B5EF4-FFF2-40B4-BE49-F238E27FC236}">
                    <a16:creationId xmlns:a16="http://schemas.microsoft.com/office/drawing/2014/main" id="{D962A2D3-B922-A581-91B1-97299170F1F0}"/>
                  </a:ext>
                </a:extLst>
              </p:cNvPr>
              <p:cNvSpPr/>
              <p:nvPr/>
            </p:nvSpPr>
            <p:spPr>
              <a:xfrm>
                <a:off x="6294131" y="3041946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0" name="Seta: para Cima 29">
                <a:extLst>
                  <a:ext uri="{FF2B5EF4-FFF2-40B4-BE49-F238E27FC236}">
                    <a16:creationId xmlns:a16="http://schemas.microsoft.com/office/drawing/2014/main" id="{CC06DAD3-8DCA-9F24-7F7A-52DD5B268F58}"/>
                  </a:ext>
                </a:extLst>
              </p:cNvPr>
              <p:cNvSpPr/>
              <p:nvPr/>
            </p:nvSpPr>
            <p:spPr>
              <a:xfrm>
                <a:off x="3281673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1" name="Seta: para Cima 30">
                <a:extLst>
                  <a:ext uri="{FF2B5EF4-FFF2-40B4-BE49-F238E27FC236}">
                    <a16:creationId xmlns:a16="http://schemas.microsoft.com/office/drawing/2014/main" id="{2AC90079-20FA-A462-C21C-4E976A7C65BD}"/>
                  </a:ext>
                </a:extLst>
              </p:cNvPr>
              <p:cNvSpPr/>
              <p:nvPr/>
            </p:nvSpPr>
            <p:spPr>
              <a:xfrm>
                <a:off x="9321259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2" name="Seta: para Cima 31">
                <a:extLst>
                  <a:ext uri="{FF2B5EF4-FFF2-40B4-BE49-F238E27FC236}">
                    <a16:creationId xmlns:a16="http://schemas.microsoft.com/office/drawing/2014/main" id="{3E0F759D-4756-0DD9-DC2C-C993BEA89920}"/>
                  </a:ext>
                </a:extLst>
              </p:cNvPr>
              <p:cNvSpPr/>
              <p:nvPr/>
            </p:nvSpPr>
            <p:spPr>
              <a:xfrm>
                <a:off x="6297065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</p:grpSp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E35CC97-8A04-4E50-11D4-AC93181CBA48}"/>
                </a:ext>
              </a:extLst>
            </p:cNvPr>
            <p:cNvGrpSpPr/>
            <p:nvPr/>
          </p:nvGrpSpPr>
          <p:grpSpPr>
            <a:xfrm>
              <a:off x="1116145" y="1639998"/>
              <a:ext cx="9954452" cy="467358"/>
              <a:chOff x="1164599" y="1412007"/>
              <a:chExt cx="9905998" cy="467358"/>
            </a:xfrm>
          </p:grpSpPr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37E01CE1-A682-B5EA-9646-64B78B15AFE0}"/>
                  </a:ext>
                </a:extLst>
              </p:cNvPr>
              <p:cNvSpPr/>
              <p:nvPr/>
            </p:nvSpPr>
            <p:spPr>
              <a:xfrm>
                <a:off x="1164599" y="1412007"/>
                <a:ext cx="9905998" cy="46735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9DBBF00A-C4B3-E971-E4CC-1461E765DDAD}"/>
                  </a:ext>
                </a:extLst>
              </p:cNvPr>
              <p:cNvSpPr/>
              <p:nvPr/>
            </p:nvSpPr>
            <p:spPr>
              <a:xfrm>
                <a:off x="4545909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C3D5E80F-AB2E-F74B-8750-389BC2A6AB34}"/>
                  </a:ext>
                </a:extLst>
              </p:cNvPr>
              <p:cNvSpPr/>
              <p:nvPr/>
            </p:nvSpPr>
            <p:spPr>
              <a:xfrm>
                <a:off x="7860623" y="1441214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Qualidade de vida</a:t>
                </a:r>
              </a:p>
            </p:txBody>
          </p:sp>
          <p:sp>
            <p:nvSpPr>
              <p:cNvPr id="14" name="Retângulo 13">
                <a:extLst>
                  <a:ext uri="{FF2B5EF4-FFF2-40B4-BE49-F238E27FC236}">
                    <a16:creationId xmlns:a16="http://schemas.microsoft.com/office/drawing/2014/main" id="{C831E392-2D39-325D-DE22-F06440228C40}"/>
                  </a:ext>
                </a:extLst>
              </p:cNvPr>
              <p:cNvSpPr/>
              <p:nvPr/>
            </p:nvSpPr>
            <p:spPr>
              <a:xfrm>
                <a:off x="1239977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</p:grp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842EB079-AF4D-4012-1A49-7ADF4A41E05A}"/>
                </a:ext>
              </a:extLst>
            </p:cNvPr>
            <p:cNvSpPr/>
            <p:nvPr/>
          </p:nvSpPr>
          <p:spPr>
            <a:xfrm>
              <a:off x="5009875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Capital humano</a:t>
              </a: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C00EA75-7D55-B5CE-AD0E-45636C678A4A}"/>
                </a:ext>
              </a:extLst>
            </p:cNvPr>
            <p:cNvSpPr/>
            <p:nvPr/>
          </p:nvSpPr>
          <p:spPr>
            <a:xfrm>
              <a:off x="7994879" y="5227891"/>
              <a:ext cx="2921518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Infraestrutura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68805901-97A0-58EB-1235-D29044770BED}"/>
                </a:ext>
              </a:extLst>
            </p:cNvPr>
            <p:cNvSpPr/>
            <p:nvPr/>
          </p:nvSpPr>
          <p:spPr>
            <a:xfrm>
              <a:off x="2085658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Suporte</a:t>
              </a:r>
            </a:p>
          </p:txBody>
        </p:sp>
      </p:grpSp>
      <p:graphicFrame>
        <p:nvGraphicFramePr>
          <p:cNvPr id="34" name="Tabela 33">
            <a:extLst>
              <a:ext uri="{FF2B5EF4-FFF2-40B4-BE49-F238E27FC236}">
                <a16:creationId xmlns:a16="http://schemas.microsoft.com/office/drawing/2014/main" id="{776C641B-7F34-94DC-1299-52D067914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874971"/>
              </p:ext>
            </p:extLst>
          </p:nvPr>
        </p:nvGraphicFramePr>
        <p:xfrm>
          <a:off x="1066800" y="2213323"/>
          <a:ext cx="10356249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5009">
                  <a:extLst>
                    <a:ext uri="{9D8B030D-6E8A-4147-A177-3AD203B41FA5}">
                      <a16:colId xmlns:a16="http://schemas.microsoft.com/office/drawing/2014/main" val="78484953"/>
                    </a:ext>
                  </a:extLst>
                </a:gridCol>
                <a:gridCol w="2331506">
                  <a:extLst>
                    <a:ext uri="{9D8B030D-6E8A-4147-A177-3AD203B41FA5}">
                      <a16:colId xmlns:a16="http://schemas.microsoft.com/office/drawing/2014/main" val="2004318121"/>
                    </a:ext>
                  </a:extLst>
                </a:gridCol>
                <a:gridCol w="2703007">
                  <a:extLst>
                    <a:ext uri="{9D8B030D-6E8A-4147-A177-3AD203B41FA5}">
                      <a16:colId xmlns:a16="http://schemas.microsoft.com/office/drawing/2014/main" val="2679273760"/>
                    </a:ext>
                  </a:extLst>
                </a:gridCol>
                <a:gridCol w="2536727">
                  <a:extLst>
                    <a:ext uri="{9D8B030D-6E8A-4147-A177-3AD203B41FA5}">
                      <a16:colId xmlns:a16="http://schemas.microsoft.com/office/drawing/2014/main" val="2619126493"/>
                    </a:ext>
                  </a:extLst>
                </a:gridCol>
              </a:tblGrid>
              <a:tr h="306060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Indicador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Fonte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Fórmula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Comentários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591353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Número </a:t>
                      </a:r>
                      <a:r>
                        <a:rPr lang="pt-BR" sz="1800" dirty="0">
                          <a:solidFill>
                            <a:schemeClr val="tx1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de feiras </a:t>
                      </a:r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realizadas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direta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180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293372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Projetos cofinanciados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Volume de recursos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Governo e setor privado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437069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Membros ativos no ecossistema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??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Organizações envolvidas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80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78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98629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D7C60-4C53-1D93-2214-A58CD0090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951" y="642594"/>
            <a:ext cx="10356249" cy="981713"/>
          </a:xfrm>
        </p:spPr>
        <p:txBody>
          <a:bodyPr>
            <a:normAutofit/>
          </a:bodyPr>
          <a:lstStyle/>
          <a:p>
            <a:pPr lvl="1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3600" b="1" dirty="0">
                <a:latin typeface="Cambria" panose="02040503050406030204" pitchFamily="18" charset="0"/>
                <a:ea typeface="Cambria" panose="02040503050406030204" pitchFamily="18" charset="0"/>
              </a:rPr>
              <a:t>Perspectiva de Resultados e Impactos</a:t>
            </a:r>
            <a:endParaRPr lang="pt-BR" sz="16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88A7CB-96D2-55C2-276E-B8800A769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207" y="1761467"/>
            <a:ext cx="10250993" cy="4453939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rgbClr val="00B0F0"/>
                </a:solidFill>
              </a:rPr>
              <a:t>Dimensão de Formação de pessoal</a:t>
            </a:r>
            <a:endParaRPr lang="pt-BR" sz="2400" dirty="0">
              <a:solidFill>
                <a:srgbClr val="00B0F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75F45D8-01C8-A8BC-0EE7-6B755F02F802}"/>
              </a:ext>
            </a:extLst>
          </p:cNvPr>
          <p:cNvGrpSpPr/>
          <p:nvPr/>
        </p:nvGrpSpPr>
        <p:grpSpPr>
          <a:xfrm>
            <a:off x="8868319" y="0"/>
            <a:ext cx="3323681" cy="1255957"/>
            <a:chOff x="1116145" y="1639998"/>
            <a:chExt cx="9959710" cy="4733063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80920713-71C0-3468-E83B-1A31A5920C4D}"/>
                </a:ext>
              </a:extLst>
            </p:cNvPr>
            <p:cNvGrpSpPr/>
            <p:nvPr/>
          </p:nvGrpSpPr>
          <p:grpSpPr>
            <a:xfrm>
              <a:off x="1116145" y="2234947"/>
              <a:ext cx="9959710" cy="4138114"/>
              <a:chOff x="1144471" y="1805771"/>
              <a:chExt cx="9959710" cy="4161143"/>
            </a:xfrm>
          </p:grpSpPr>
          <p:sp>
            <p:nvSpPr>
              <p:cNvPr id="15" name="Retângulo 14">
                <a:extLst>
                  <a:ext uri="{FF2B5EF4-FFF2-40B4-BE49-F238E27FC236}">
                    <a16:creationId xmlns:a16="http://schemas.microsoft.com/office/drawing/2014/main" id="{0CF9C05A-A09F-FBC6-BD0F-8685B7A2C10B}"/>
                  </a:ext>
                </a:extLst>
              </p:cNvPr>
              <p:cNvSpPr/>
              <p:nvPr/>
            </p:nvSpPr>
            <p:spPr>
              <a:xfrm>
                <a:off x="1949665" y="4723260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CC27D936-731D-8D4D-EBCE-6BE91CD1502E}"/>
                  </a:ext>
                </a:extLst>
              </p:cNvPr>
              <p:cNvSpPr/>
              <p:nvPr/>
            </p:nvSpPr>
            <p:spPr>
              <a:xfrm>
                <a:off x="1954923" y="3260508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7" name="Retângulo 16">
                <a:extLst>
                  <a:ext uri="{FF2B5EF4-FFF2-40B4-BE49-F238E27FC236}">
                    <a16:creationId xmlns:a16="http://schemas.microsoft.com/office/drawing/2014/main" id="{77DBAA03-3A50-066F-0E70-868C4FD2E4F8}"/>
                  </a:ext>
                </a:extLst>
              </p:cNvPr>
              <p:cNvSpPr/>
              <p:nvPr/>
            </p:nvSpPr>
            <p:spPr>
              <a:xfrm>
                <a:off x="1954923" y="1805771"/>
                <a:ext cx="9144002" cy="1235636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6B562977-CB30-BA24-5B02-CCDA1860F380}"/>
                  </a:ext>
                </a:extLst>
              </p:cNvPr>
              <p:cNvSpPr/>
              <p:nvPr/>
            </p:nvSpPr>
            <p:spPr>
              <a:xfrm rot="16200000">
                <a:off x="879925" y="4993059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P&amp;S</a:t>
                </a:r>
              </a:p>
            </p:txBody>
          </p:sp>
          <p:sp>
            <p:nvSpPr>
              <p:cNvPr id="19" name="Retângulo 18">
                <a:extLst>
                  <a:ext uri="{FF2B5EF4-FFF2-40B4-BE49-F238E27FC236}">
                    <a16:creationId xmlns:a16="http://schemas.microsoft.com/office/drawing/2014/main" id="{A2E6C6D9-07F4-369D-0B33-08B7DD400F58}"/>
                  </a:ext>
                </a:extLst>
              </p:cNvPr>
              <p:cNvSpPr/>
              <p:nvPr/>
            </p:nvSpPr>
            <p:spPr>
              <a:xfrm rot="16200000">
                <a:off x="885178" y="2072813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R&amp;I</a:t>
                </a:r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A98FF42A-F4A5-B92D-DF78-8A748BD272EE}"/>
                  </a:ext>
                </a:extLst>
              </p:cNvPr>
              <p:cNvSpPr/>
              <p:nvPr/>
            </p:nvSpPr>
            <p:spPr>
              <a:xfrm rot="16200000">
                <a:off x="879928" y="3525054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</a:t>
                </a:r>
              </a:p>
            </p:txBody>
          </p:sp>
          <p:sp>
            <p:nvSpPr>
              <p:cNvPr id="21" name="Retângulo 20">
                <a:extLst>
                  <a:ext uri="{FF2B5EF4-FFF2-40B4-BE49-F238E27FC236}">
                    <a16:creationId xmlns:a16="http://schemas.microsoft.com/office/drawing/2014/main" id="{F5890204-3288-B348-0E9A-AE5D607EADC9}"/>
                  </a:ext>
                </a:extLst>
              </p:cNvPr>
              <p:cNvSpPr/>
              <p:nvPr/>
            </p:nvSpPr>
            <p:spPr>
              <a:xfrm>
                <a:off x="5059337" y="3344775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Pesquisa e novação</a:t>
                </a:r>
              </a:p>
            </p:txBody>
          </p:sp>
          <p:sp>
            <p:nvSpPr>
              <p:cNvPr id="22" name="Retângulo 21">
                <a:extLst>
                  <a:ext uri="{FF2B5EF4-FFF2-40B4-BE49-F238E27FC236}">
                    <a16:creationId xmlns:a16="http://schemas.microsoft.com/office/drawing/2014/main" id="{D7BCC01B-F6BE-1888-A5F2-E7F5126127CC}"/>
                  </a:ext>
                </a:extLst>
              </p:cNvPr>
              <p:cNvSpPr/>
              <p:nvPr/>
            </p:nvSpPr>
            <p:spPr>
              <a:xfrm>
                <a:off x="8011480" y="3344776"/>
                <a:ext cx="2933243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Pontes</a:t>
                </a:r>
              </a:p>
            </p:txBody>
          </p:sp>
          <p:sp>
            <p:nvSpPr>
              <p:cNvPr id="23" name="Retângulo 22">
                <a:extLst>
                  <a:ext uri="{FF2B5EF4-FFF2-40B4-BE49-F238E27FC236}">
                    <a16:creationId xmlns:a16="http://schemas.microsoft.com/office/drawing/2014/main" id="{961FDC03-B929-7B73-885F-79E89AF7100C}"/>
                  </a:ext>
                </a:extLst>
              </p:cNvPr>
              <p:cNvSpPr/>
              <p:nvPr/>
            </p:nvSpPr>
            <p:spPr>
              <a:xfrm>
                <a:off x="2114100" y="3344775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Capacitação</a:t>
                </a:r>
              </a:p>
            </p:txBody>
          </p:sp>
          <p:sp>
            <p:nvSpPr>
              <p:cNvPr id="24" name="Seta: para Cima 23">
                <a:extLst>
                  <a:ext uri="{FF2B5EF4-FFF2-40B4-BE49-F238E27FC236}">
                    <a16:creationId xmlns:a16="http://schemas.microsoft.com/office/drawing/2014/main" id="{6B768366-67A1-5354-6AFB-1F7BCCDA7F39}"/>
                  </a:ext>
                </a:extLst>
              </p:cNvPr>
              <p:cNvSpPr/>
              <p:nvPr/>
            </p:nvSpPr>
            <p:spPr>
              <a:xfrm>
                <a:off x="3278739" y="3041947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5" name="Seta: para Cima 24">
                <a:extLst>
                  <a:ext uri="{FF2B5EF4-FFF2-40B4-BE49-F238E27FC236}">
                    <a16:creationId xmlns:a16="http://schemas.microsoft.com/office/drawing/2014/main" id="{685843C1-CDCD-C248-EDB5-E9E88A386197}"/>
                  </a:ext>
                </a:extLst>
              </p:cNvPr>
              <p:cNvSpPr/>
              <p:nvPr/>
            </p:nvSpPr>
            <p:spPr>
              <a:xfrm>
                <a:off x="9318325" y="3040219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6" name="Retângulo 25">
                <a:extLst>
                  <a:ext uri="{FF2B5EF4-FFF2-40B4-BE49-F238E27FC236}">
                    <a16:creationId xmlns:a16="http://schemas.microsoft.com/office/drawing/2014/main" id="{ABDE5F1E-8371-5185-B369-335AD48656D2}"/>
                  </a:ext>
                </a:extLst>
              </p:cNvPr>
              <p:cNvSpPr/>
              <p:nvPr/>
            </p:nvSpPr>
            <p:spPr>
              <a:xfrm>
                <a:off x="5062270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Produção intelectual</a:t>
                </a:r>
              </a:p>
            </p:txBody>
          </p:sp>
          <p:sp>
            <p:nvSpPr>
              <p:cNvPr id="27" name="Retângulo 26">
                <a:extLst>
                  <a:ext uri="{FF2B5EF4-FFF2-40B4-BE49-F238E27FC236}">
                    <a16:creationId xmlns:a16="http://schemas.microsoft.com/office/drawing/2014/main" id="{2FBA3B20-BD5D-0346-CF0A-F4055171A510}"/>
                  </a:ext>
                </a:extLst>
              </p:cNvPr>
              <p:cNvSpPr/>
              <p:nvPr/>
            </p:nvSpPr>
            <p:spPr>
              <a:xfrm>
                <a:off x="8014413" y="1888185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Transferência</a:t>
                </a:r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46DD8D6D-D638-5119-18C5-D7EB36C88E48}"/>
                  </a:ext>
                </a:extLst>
              </p:cNvPr>
              <p:cNvSpPr/>
              <p:nvPr/>
            </p:nvSpPr>
            <p:spPr>
              <a:xfrm>
                <a:off x="2117033" y="1888184"/>
                <a:ext cx="2834510" cy="1067099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Formação de pessoas</a:t>
                </a:r>
              </a:p>
            </p:txBody>
          </p:sp>
          <p:sp>
            <p:nvSpPr>
              <p:cNvPr id="29" name="Seta: para Cima 28">
                <a:extLst>
                  <a:ext uri="{FF2B5EF4-FFF2-40B4-BE49-F238E27FC236}">
                    <a16:creationId xmlns:a16="http://schemas.microsoft.com/office/drawing/2014/main" id="{D962A2D3-B922-A581-91B1-97299170F1F0}"/>
                  </a:ext>
                </a:extLst>
              </p:cNvPr>
              <p:cNvSpPr/>
              <p:nvPr/>
            </p:nvSpPr>
            <p:spPr>
              <a:xfrm>
                <a:off x="6294131" y="3041946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0" name="Seta: para Cima 29">
                <a:extLst>
                  <a:ext uri="{FF2B5EF4-FFF2-40B4-BE49-F238E27FC236}">
                    <a16:creationId xmlns:a16="http://schemas.microsoft.com/office/drawing/2014/main" id="{CC06DAD3-8DCA-9F24-7F7A-52DD5B268F58}"/>
                  </a:ext>
                </a:extLst>
              </p:cNvPr>
              <p:cNvSpPr/>
              <p:nvPr/>
            </p:nvSpPr>
            <p:spPr>
              <a:xfrm>
                <a:off x="3281673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1" name="Seta: para Cima 30">
                <a:extLst>
                  <a:ext uri="{FF2B5EF4-FFF2-40B4-BE49-F238E27FC236}">
                    <a16:creationId xmlns:a16="http://schemas.microsoft.com/office/drawing/2014/main" id="{2AC90079-20FA-A462-C21C-4E976A7C65BD}"/>
                  </a:ext>
                </a:extLst>
              </p:cNvPr>
              <p:cNvSpPr/>
              <p:nvPr/>
            </p:nvSpPr>
            <p:spPr>
              <a:xfrm>
                <a:off x="9321259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2" name="Seta: para Cima 31">
                <a:extLst>
                  <a:ext uri="{FF2B5EF4-FFF2-40B4-BE49-F238E27FC236}">
                    <a16:creationId xmlns:a16="http://schemas.microsoft.com/office/drawing/2014/main" id="{3E0F759D-4756-0DD9-DC2C-C993BEA89920}"/>
                  </a:ext>
                </a:extLst>
              </p:cNvPr>
              <p:cNvSpPr/>
              <p:nvPr/>
            </p:nvSpPr>
            <p:spPr>
              <a:xfrm>
                <a:off x="6297065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</p:grpSp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E35CC97-8A04-4E50-11D4-AC93181CBA48}"/>
                </a:ext>
              </a:extLst>
            </p:cNvPr>
            <p:cNvGrpSpPr/>
            <p:nvPr/>
          </p:nvGrpSpPr>
          <p:grpSpPr>
            <a:xfrm>
              <a:off x="1116145" y="1639998"/>
              <a:ext cx="9954452" cy="467358"/>
              <a:chOff x="1164599" y="1412007"/>
              <a:chExt cx="9905998" cy="467358"/>
            </a:xfrm>
          </p:grpSpPr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37E01CE1-A682-B5EA-9646-64B78B15AFE0}"/>
                  </a:ext>
                </a:extLst>
              </p:cNvPr>
              <p:cNvSpPr/>
              <p:nvPr/>
            </p:nvSpPr>
            <p:spPr>
              <a:xfrm>
                <a:off x="1164599" y="1412007"/>
                <a:ext cx="9905998" cy="46735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9DBBF00A-C4B3-E971-E4CC-1461E765DDAD}"/>
                  </a:ext>
                </a:extLst>
              </p:cNvPr>
              <p:cNvSpPr/>
              <p:nvPr/>
            </p:nvSpPr>
            <p:spPr>
              <a:xfrm>
                <a:off x="4545909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C3D5E80F-AB2E-F74B-8750-389BC2A6AB34}"/>
                  </a:ext>
                </a:extLst>
              </p:cNvPr>
              <p:cNvSpPr/>
              <p:nvPr/>
            </p:nvSpPr>
            <p:spPr>
              <a:xfrm>
                <a:off x="7860623" y="1441214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Qualidade de vida</a:t>
                </a:r>
              </a:p>
            </p:txBody>
          </p:sp>
          <p:sp>
            <p:nvSpPr>
              <p:cNvPr id="14" name="Retângulo 13">
                <a:extLst>
                  <a:ext uri="{FF2B5EF4-FFF2-40B4-BE49-F238E27FC236}">
                    <a16:creationId xmlns:a16="http://schemas.microsoft.com/office/drawing/2014/main" id="{C831E392-2D39-325D-DE22-F06440228C40}"/>
                  </a:ext>
                </a:extLst>
              </p:cNvPr>
              <p:cNvSpPr/>
              <p:nvPr/>
            </p:nvSpPr>
            <p:spPr>
              <a:xfrm>
                <a:off x="1239977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</p:grp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842EB079-AF4D-4012-1A49-7ADF4A41E05A}"/>
                </a:ext>
              </a:extLst>
            </p:cNvPr>
            <p:cNvSpPr/>
            <p:nvPr/>
          </p:nvSpPr>
          <p:spPr>
            <a:xfrm>
              <a:off x="5009875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Capital humano</a:t>
              </a: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C00EA75-7D55-B5CE-AD0E-45636C678A4A}"/>
                </a:ext>
              </a:extLst>
            </p:cNvPr>
            <p:cNvSpPr/>
            <p:nvPr/>
          </p:nvSpPr>
          <p:spPr>
            <a:xfrm>
              <a:off x="7994879" y="5227891"/>
              <a:ext cx="2921518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Infraestrutura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68805901-97A0-58EB-1235-D29044770BED}"/>
                </a:ext>
              </a:extLst>
            </p:cNvPr>
            <p:cNvSpPr/>
            <p:nvPr/>
          </p:nvSpPr>
          <p:spPr>
            <a:xfrm>
              <a:off x="2085658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Suporte</a:t>
              </a:r>
            </a:p>
          </p:txBody>
        </p:sp>
      </p:grpSp>
      <p:graphicFrame>
        <p:nvGraphicFramePr>
          <p:cNvPr id="34" name="Tabela 33">
            <a:extLst>
              <a:ext uri="{FF2B5EF4-FFF2-40B4-BE49-F238E27FC236}">
                <a16:creationId xmlns:a16="http://schemas.microsoft.com/office/drawing/2014/main" id="{776C641B-7F34-94DC-1299-52D067914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7718410"/>
              </p:ext>
            </p:extLst>
          </p:nvPr>
        </p:nvGraphicFramePr>
        <p:xfrm>
          <a:off x="1066800" y="2213323"/>
          <a:ext cx="10356249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5009">
                  <a:extLst>
                    <a:ext uri="{9D8B030D-6E8A-4147-A177-3AD203B41FA5}">
                      <a16:colId xmlns:a16="http://schemas.microsoft.com/office/drawing/2014/main" val="78484953"/>
                    </a:ext>
                  </a:extLst>
                </a:gridCol>
                <a:gridCol w="2331506">
                  <a:extLst>
                    <a:ext uri="{9D8B030D-6E8A-4147-A177-3AD203B41FA5}">
                      <a16:colId xmlns:a16="http://schemas.microsoft.com/office/drawing/2014/main" val="2004318121"/>
                    </a:ext>
                  </a:extLst>
                </a:gridCol>
                <a:gridCol w="2703007">
                  <a:extLst>
                    <a:ext uri="{9D8B030D-6E8A-4147-A177-3AD203B41FA5}">
                      <a16:colId xmlns:a16="http://schemas.microsoft.com/office/drawing/2014/main" val="2679273760"/>
                    </a:ext>
                  </a:extLst>
                </a:gridCol>
                <a:gridCol w="2536727">
                  <a:extLst>
                    <a:ext uri="{9D8B030D-6E8A-4147-A177-3AD203B41FA5}">
                      <a16:colId xmlns:a16="http://schemas.microsoft.com/office/drawing/2014/main" val="2619126493"/>
                    </a:ext>
                  </a:extLst>
                </a:gridCol>
              </a:tblGrid>
              <a:tr h="306060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Indicador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Fonte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Fórmula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Comentários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591353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Formação de mestres e doutores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CAPES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direta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anual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Ver áreas relevantes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293372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Formação superior 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direta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anual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Ver áreas relevantes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437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15041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D7C60-4C53-1D93-2214-A58CD0090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951" y="642594"/>
            <a:ext cx="10356249" cy="981713"/>
          </a:xfrm>
        </p:spPr>
        <p:txBody>
          <a:bodyPr>
            <a:normAutofit/>
          </a:bodyPr>
          <a:lstStyle/>
          <a:p>
            <a:pPr lvl="1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3600" b="1" dirty="0">
                <a:latin typeface="Cambria" panose="02040503050406030204" pitchFamily="18" charset="0"/>
                <a:ea typeface="Cambria" panose="02040503050406030204" pitchFamily="18" charset="0"/>
              </a:rPr>
              <a:t>Perspectiva de Resultados e Impactos</a:t>
            </a:r>
            <a:endParaRPr lang="pt-BR" sz="16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88A7CB-96D2-55C2-276E-B8800A769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207" y="1761467"/>
            <a:ext cx="10250993" cy="4453939"/>
          </a:xfrm>
        </p:spPr>
        <p:txBody>
          <a:bodyPr>
            <a:normAutofit/>
          </a:bodyPr>
          <a:lstStyle/>
          <a:p>
            <a:r>
              <a:rPr lang="pt-BR" dirty="0"/>
              <a:t>Dimensão de Produção intelectual</a:t>
            </a:r>
            <a:endParaRPr lang="pt-BR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75F45D8-01C8-A8BC-0EE7-6B755F02F802}"/>
              </a:ext>
            </a:extLst>
          </p:cNvPr>
          <p:cNvGrpSpPr/>
          <p:nvPr/>
        </p:nvGrpSpPr>
        <p:grpSpPr>
          <a:xfrm>
            <a:off x="8868319" y="0"/>
            <a:ext cx="3323681" cy="1255957"/>
            <a:chOff x="1116145" y="1639998"/>
            <a:chExt cx="9959710" cy="4733063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80920713-71C0-3468-E83B-1A31A5920C4D}"/>
                </a:ext>
              </a:extLst>
            </p:cNvPr>
            <p:cNvGrpSpPr/>
            <p:nvPr/>
          </p:nvGrpSpPr>
          <p:grpSpPr>
            <a:xfrm>
              <a:off x="1116145" y="2234947"/>
              <a:ext cx="9959710" cy="4138114"/>
              <a:chOff x="1144471" y="1805771"/>
              <a:chExt cx="9959710" cy="4161143"/>
            </a:xfrm>
          </p:grpSpPr>
          <p:sp>
            <p:nvSpPr>
              <p:cNvPr id="15" name="Retângulo 14">
                <a:extLst>
                  <a:ext uri="{FF2B5EF4-FFF2-40B4-BE49-F238E27FC236}">
                    <a16:creationId xmlns:a16="http://schemas.microsoft.com/office/drawing/2014/main" id="{0CF9C05A-A09F-FBC6-BD0F-8685B7A2C10B}"/>
                  </a:ext>
                </a:extLst>
              </p:cNvPr>
              <p:cNvSpPr/>
              <p:nvPr/>
            </p:nvSpPr>
            <p:spPr>
              <a:xfrm>
                <a:off x="1949665" y="4723260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CC27D936-731D-8D4D-EBCE-6BE91CD1502E}"/>
                  </a:ext>
                </a:extLst>
              </p:cNvPr>
              <p:cNvSpPr/>
              <p:nvPr/>
            </p:nvSpPr>
            <p:spPr>
              <a:xfrm>
                <a:off x="1954923" y="3260508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7" name="Retângulo 16">
                <a:extLst>
                  <a:ext uri="{FF2B5EF4-FFF2-40B4-BE49-F238E27FC236}">
                    <a16:creationId xmlns:a16="http://schemas.microsoft.com/office/drawing/2014/main" id="{77DBAA03-3A50-066F-0E70-868C4FD2E4F8}"/>
                  </a:ext>
                </a:extLst>
              </p:cNvPr>
              <p:cNvSpPr/>
              <p:nvPr/>
            </p:nvSpPr>
            <p:spPr>
              <a:xfrm>
                <a:off x="1954923" y="1805771"/>
                <a:ext cx="9144002" cy="1235636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6B562977-CB30-BA24-5B02-CCDA1860F380}"/>
                  </a:ext>
                </a:extLst>
              </p:cNvPr>
              <p:cNvSpPr/>
              <p:nvPr/>
            </p:nvSpPr>
            <p:spPr>
              <a:xfrm rot="16200000">
                <a:off x="879925" y="4993059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P&amp;S</a:t>
                </a:r>
              </a:p>
            </p:txBody>
          </p:sp>
          <p:sp>
            <p:nvSpPr>
              <p:cNvPr id="19" name="Retângulo 18">
                <a:extLst>
                  <a:ext uri="{FF2B5EF4-FFF2-40B4-BE49-F238E27FC236}">
                    <a16:creationId xmlns:a16="http://schemas.microsoft.com/office/drawing/2014/main" id="{A2E6C6D9-07F4-369D-0B33-08B7DD400F58}"/>
                  </a:ext>
                </a:extLst>
              </p:cNvPr>
              <p:cNvSpPr/>
              <p:nvPr/>
            </p:nvSpPr>
            <p:spPr>
              <a:xfrm rot="16200000">
                <a:off x="885178" y="2072813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R&amp;I</a:t>
                </a:r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A98FF42A-F4A5-B92D-DF78-8A748BD272EE}"/>
                  </a:ext>
                </a:extLst>
              </p:cNvPr>
              <p:cNvSpPr/>
              <p:nvPr/>
            </p:nvSpPr>
            <p:spPr>
              <a:xfrm rot="16200000">
                <a:off x="879928" y="3525054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</a:t>
                </a:r>
              </a:p>
            </p:txBody>
          </p:sp>
          <p:sp>
            <p:nvSpPr>
              <p:cNvPr id="21" name="Retângulo 20">
                <a:extLst>
                  <a:ext uri="{FF2B5EF4-FFF2-40B4-BE49-F238E27FC236}">
                    <a16:creationId xmlns:a16="http://schemas.microsoft.com/office/drawing/2014/main" id="{F5890204-3288-B348-0E9A-AE5D607EADC9}"/>
                  </a:ext>
                </a:extLst>
              </p:cNvPr>
              <p:cNvSpPr/>
              <p:nvPr/>
            </p:nvSpPr>
            <p:spPr>
              <a:xfrm>
                <a:off x="5059337" y="3344775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Pesquisa e novação</a:t>
                </a:r>
              </a:p>
            </p:txBody>
          </p:sp>
          <p:sp>
            <p:nvSpPr>
              <p:cNvPr id="22" name="Retângulo 21">
                <a:extLst>
                  <a:ext uri="{FF2B5EF4-FFF2-40B4-BE49-F238E27FC236}">
                    <a16:creationId xmlns:a16="http://schemas.microsoft.com/office/drawing/2014/main" id="{D7BCC01B-F6BE-1888-A5F2-E7F5126127CC}"/>
                  </a:ext>
                </a:extLst>
              </p:cNvPr>
              <p:cNvSpPr/>
              <p:nvPr/>
            </p:nvSpPr>
            <p:spPr>
              <a:xfrm>
                <a:off x="8011480" y="3344776"/>
                <a:ext cx="2933243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Pontes</a:t>
                </a:r>
              </a:p>
            </p:txBody>
          </p:sp>
          <p:sp>
            <p:nvSpPr>
              <p:cNvPr id="23" name="Retângulo 22">
                <a:extLst>
                  <a:ext uri="{FF2B5EF4-FFF2-40B4-BE49-F238E27FC236}">
                    <a16:creationId xmlns:a16="http://schemas.microsoft.com/office/drawing/2014/main" id="{961FDC03-B929-7B73-885F-79E89AF7100C}"/>
                  </a:ext>
                </a:extLst>
              </p:cNvPr>
              <p:cNvSpPr/>
              <p:nvPr/>
            </p:nvSpPr>
            <p:spPr>
              <a:xfrm>
                <a:off x="2114100" y="3344775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Capacitação</a:t>
                </a:r>
              </a:p>
            </p:txBody>
          </p:sp>
          <p:sp>
            <p:nvSpPr>
              <p:cNvPr id="24" name="Seta: para Cima 23">
                <a:extLst>
                  <a:ext uri="{FF2B5EF4-FFF2-40B4-BE49-F238E27FC236}">
                    <a16:creationId xmlns:a16="http://schemas.microsoft.com/office/drawing/2014/main" id="{6B768366-67A1-5354-6AFB-1F7BCCDA7F39}"/>
                  </a:ext>
                </a:extLst>
              </p:cNvPr>
              <p:cNvSpPr/>
              <p:nvPr/>
            </p:nvSpPr>
            <p:spPr>
              <a:xfrm>
                <a:off x="3278739" y="3041947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5" name="Seta: para Cima 24">
                <a:extLst>
                  <a:ext uri="{FF2B5EF4-FFF2-40B4-BE49-F238E27FC236}">
                    <a16:creationId xmlns:a16="http://schemas.microsoft.com/office/drawing/2014/main" id="{685843C1-CDCD-C248-EDB5-E9E88A386197}"/>
                  </a:ext>
                </a:extLst>
              </p:cNvPr>
              <p:cNvSpPr/>
              <p:nvPr/>
            </p:nvSpPr>
            <p:spPr>
              <a:xfrm>
                <a:off x="9318325" y="3040219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6" name="Retângulo 25">
                <a:extLst>
                  <a:ext uri="{FF2B5EF4-FFF2-40B4-BE49-F238E27FC236}">
                    <a16:creationId xmlns:a16="http://schemas.microsoft.com/office/drawing/2014/main" id="{ABDE5F1E-8371-5185-B369-335AD48656D2}"/>
                  </a:ext>
                </a:extLst>
              </p:cNvPr>
              <p:cNvSpPr/>
              <p:nvPr/>
            </p:nvSpPr>
            <p:spPr>
              <a:xfrm>
                <a:off x="5062270" y="1888184"/>
                <a:ext cx="2834510" cy="1067099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Produção intelectual</a:t>
                </a:r>
              </a:p>
            </p:txBody>
          </p:sp>
          <p:sp>
            <p:nvSpPr>
              <p:cNvPr id="27" name="Retângulo 26">
                <a:extLst>
                  <a:ext uri="{FF2B5EF4-FFF2-40B4-BE49-F238E27FC236}">
                    <a16:creationId xmlns:a16="http://schemas.microsoft.com/office/drawing/2014/main" id="{2FBA3B20-BD5D-0346-CF0A-F4055171A510}"/>
                  </a:ext>
                </a:extLst>
              </p:cNvPr>
              <p:cNvSpPr/>
              <p:nvPr/>
            </p:nvSpPr>
            <p:spPr>
              <a:xfrm>
                <a:off x="8014413" y="1888185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Transferência</a:t>
                </a:r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46DD8D6D-D638-5119-18C5-D7EB36C88E48}"/>
                  </a:ext>
                </a:extLst>
              </p:cNvPr>
              <p:cNvSpPr/>
              <p:nvPr/>
            </p:nvSpPr>
            <p:spPr>
              <a:xfrm>
                <a:off x="2117033" y="1888184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Formação de pessoas</a:t>
                </a:r>
              </a:p>
            </p:txBody>
          </p:sp>
          <p:sp>
            <p:nvSpPr>
              <p:cNvPr id="29" name="Seta: para Cima 28">
                <a:extLst>
                  <a:ext uri="{FF2B5EF4-FFF2-40B4-BE49-F238E27FC236}">
                    <a16:creationId xmlns:a16="http://schemas.microsoft.com/office/drawing/2014/main" id="{D962A2D3-B922-A581-91B1-97299170F1F0}"/>
                  </a:ext>
                </a:extLst>
              </p:cNvPr>
              <p:cNvSpPr/>
              <p:nvPr/>
            </p:nvSpPr>
            <p:spPr>
              <a:xfrm>
                <a:off x="6294131" y="3041946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0" name="Seta: para Cima 29">
                <a:extLst>
                  <a:ext uri="{FF2B5EF4-FFF2-40B4-BE49-F238E27FC236}">
                    <a16:creationId xmlns:a16="http://schemas.microsoft.com/office/drawing/2014/main" id="{CC06DAD3-8DCA-9F24-7F7A-52DD5B268F58}"/>
                  </a:ext>
                </a:extLst>
              </p:cNvPr>
              <p:cNvSpPr/>
              <p:nvPr/>
            </p:nvSpPr>
            <p:spPr>
              <a:xfrm>
                <a:off x="3281673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1" name="Seta: para Cima 30">
                <a:extLst>
                  <a:ext uri="{FF2B5EF4-FFF2-40B4-BE49-F238E27FC236}">
                    <a16:creationId xmlns:a16="http://schemas.microsoft.com/office/drawing/2014/main" id="{2AC90079-20FA-A462-C21C-4E976A7C65BD}"/>
                  </a:ext>
                </a:extLst>
              </p:cNvPr>
              <p:cNvSpPr/>
              <p:nvPr/>
            </p:nvSpPr>
            <p:spPr>
              <a:xfrm>
                <a:off x="9321259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2" name="Seta: para Cima 31">
                <a:extLst>
                  <a:ext uri="{FF2B5EF4-FFF2-40B4-BE49-F238E27FC236}">
                    <a16:creationId xmlns:a16="http://schemas.microsoft.com/office/drawing/2014/main" id="{3E0F759D-4756-0DD9-DC2C-C993BEA89920}"/>
                  </a:ext>
                </a:extLst>
              </p:cNvPr>
              <p:cNvSpPr/>
              <p:nvPr/>
            </p:nvSpPr>
            <p:spPr>
              <a:xfrm>
                <a:off x="6297065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</p:grpSp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E35CC97-8A04-4E50-11D4-AC93181CBA48}"/>
                </a:ext>
              </a:extLst>
            </p:cNvPr>
            <p:cNvGrpSpPr/>
            <p:nvPr/>
          </p:nvGrpSpPr>
          <p:grpSpPr>
            <a:xfrm>
              <a:off x="1116145" y="1639998"/>
              <a:ext cx="9954452" cy="467358"/>
              <a:chOff x="1164599" y="1412007"/>
              <a:chExt cx="9905998" cy="467358"/>
            </a:xfrm>
          </p:grpSpPr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37E01CE1-A682-B5EA-9646-64B78B15AFE0}"/>
                  </a:ext>
                </a:extLst>
              </p:cNvPr>
              <p:cNvSpPr/>
              <p:nvPr/>
            </p:nvSpPr>
            <p:spPr>
              <a:xfrm>
                <a:off x="1164599" y="1412007"/>
                <a:ext cx="9905998" cy="46735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9DBBF00A-C4B3-E971-E4CC-1461E765DDAD}"/>
                  </a:ext>
                </a:extLst>
              </p:cNvPr>
              <p:cNvSpPr/>
              <p:nvPr/>
            </p:nvSpPr>
            <p:spPr>
              <a:xfrm>
                <a:off x="4545909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C3D5E80F-AB2E-F74B-8750-389BC2A6AB34}"/>
                  </a:ext>
                </a:extLst>
              </p:cNvPr>
              <p:cNvSpPr/>
              <p:nvPr/>
            </p:nvSpPr>
            <p:spPr>
              <a:xfrm>
                <a:off x="7860623" y="1441214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Qualidade de vida</a:t>
                </a:r>
              </a:p>
            </p:txBody>
          </p:sp>
          <p:sp>
            <p:nvSpPr>
              <p:cNvPr id="14" name="Retângulo 13">
                <a:extLst>
                  <a:ext uri="{FF2B5EF4-FFF2-40B4-BE49-F238E27FC236}">
                    <a16:creationId xmlns:a16="http://schemas.microsoft.com/office/drawing/2014/main" id="{C831E392-2D39-325D-DE22-F06440228C40}"/>
                  </a:ext>
                </a:extLst>
              </p:cNvPr>
              <p:cNvSpPr/>
              <p:nvPr/>
            </p:nvSpPr>
            <p:spPr>
              <a:xfrm>
                <a:off x="1239977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</p:grp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842EB079-AF4D-4012-1A49-7ADF4A41E05A}"/>
                </a:ext>
              </a:extLst>
            </p:cNvPr>
            <p:cNvSpPr/>
            <p:nvPr/>
          </p:nvSpPr>
          <p:spPr>
            <a:xfrm>
              <a:off x="5009875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Capital humano</a:t>
              </a: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C00EA75-7D55-B5CE-AD0E-45636C678A4A}"/>
                </a:ext>
              </a:extLst>
            </p:cNvPr>
            <p:cNvSpPr/>
            <p:nvPr/>
          </p:nvSpPr>
          <p:spPr>
            <a:xfrm>
              <a:off x="7994879" y="5227891"/>
              <a:ext cx="2921518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Infraestrutura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68805901-97A0-58EB-1235-D29044770BED}"/>
                </a:ext>
              </a:extLst>
            </p:cNvPr>
            <p:cNvSpPr/>
            <p:nvPr/>
          </p:nvSpPr>
          <p:spPr>
            <a:xfrm>
              <a:off x="2085658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Suporte</a:t>
              </a:r>
            </a:p>
          </p:txBody>
        </p:sp>
      </p:grpSp>
      <p:graphicFrame>
        <p:nvGraphicFramePr>
          <p:cNvPr id="34" name="Tabela 33">
            <a:extLst>
              <a:ext uri="{FF2B5EF4-FFF2-40B4-BE49-F238E27FC236}">
                <a16:creationId xmlns:a16="http://schemas.microsoft.com/office/drawing/2014/main" id="{776C641B-7F34-94DC-1299-52D067914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360515"/>
              </p:ext>
            </p:extLst>
          </p:nvPr>
        </p:nvGraphicFramePr>
        <p:xfrm>
          <a:off x="1066800" y="2213323"/>
          <a:ext cx="10356249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5009">
                  <a:extLst>
                    <a:ext uri="{9D8B030D-6E8A-4147-A177-3AD203B41FA5}">
                      <a16:colId xmlns:a16="http://schemas.microsoft.com/office/drawing/2014/main" val="78484953"/>
                    </a:ext>
                  </a:extLst>
                </a:gridCol>
                <a:gridCol w="2331506">
                  <a:extLst>
                    <a:ext uri="{9D8B030D-6E8A-4147-A177-3AD203B41FA5}">
                      <a16:colId xmlns:a16="http://schemas.microsoft.com/office/drawing/2014/main" val="2004318121"/>
                    </a:ext>
                  </a:extLst>
                </a:gridCol>
                <a:gridCol w="2703007">
                  <a:extLst>
                    <a:ext uri="{9D8B030D-6E8A-4147-A177-3AD203B41FA5}">
                      <a16:colId xmlns:a16="http://schemas.microsoft.com/office/drawing/2014/main" val="2679273760"/>
                    </a:ext>
                  </a:extLst>
                </a:gridCol>
                <a:gridCol w="2536727">
                  <a:extLst>
                    <a:ext uri="{9D8B030D-6E8A-4147-A177-3AD203B41FA5}">
                      <a16:colId xmlns:a16="http://schemas.microsoft.com/office/drawing/2014/main" val="2619126493"/>
                    </a:ext>
                  </a:extLst>
                </a:gridCol>
              </a:tblGrid>
              <a:tr h="306060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Indicador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Fonte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Fórmula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Comentários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591353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Artigos científicos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Lattes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relativa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Considerar total de </a:t>
                      </a:r>
                      <a:r>
                        <a:rPr lang="pt-BR" sz="1800" dirty="0" err="1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DRs</a:t>
                      </a:r>
                      <a:endParaRPr lang="pt-BR" sz="1800" dirty="0">
                        <a:solidFill>
                          <a:srgbClr val="00B0F0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293372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Artigos de alto impacto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Lattes e JCR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B0F0"/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Cambria" panose="02040503050406030204" pitchFamily="18" charset="0"/>
                          <a:cs typeface="+mn-cs"/>
                        </a:rPr>
                        <a:t>Contagem relativa </a:t>
                      </a:r>
                      <a:endParaRPr kumimoji="0" lang="pt-B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B0F0"/>
                        </a:solidFill>
                        <a:effectLst/>
                        <a:uLnTx/>
                        <a:uFillTx/>
                        <a:latin typeface="Cambria" panose="02040503050406030204" pitchFamily="18" charset="0"/>
                        <a:ea typeface="Cambria" panose="02040503050406030204" pitchFamily="18" charset="0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pt-B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B0F0"/>
                        </a:solidFill>
                        <a:effectLst/>
                        <a:uLnTx/>
                        <a:uFillTx/>
                        <a:latin typeface="Cambria" panose="02040503050406030204" pitchFamily="18" charset="0"/>
                        <a:ea typeface="Cambria" panose="02040503050406030204" pitchFamily="18" charset="0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437069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Citações internacionais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Google scholar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 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Destacar os ‘outliers’ nacionais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5757565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Pedidos de Propriedade Intelectual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relativa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1800" dirty="0">
                        <a:solidFill>
                          <a:srgbClr val="00B0F0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2562402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Pedidos de patentes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relativa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Considerar total de </a:t>
                      </a:r>
                      <a:r>
                        <a:rPr lang="pt-BR" sz="1800" dirty="0" err="1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DRs</a:t>
                      </a:r>
                      <a:endParaRPr lang="pt-BR" sz="1800" dirty="0">
                        <a:solidFill>
                          <a:srgbClr val="00B0F0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solidFill>
                            <a:srgbClr val="00B0F0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Por 100 mil investidos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906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6202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1D7C60-4C53-1D93-2214-A58CD0090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951" y="642594"/>
            <a:ext cx="10356249" cy="981713"/>
          </a:xfrm>
        </p:spPr>
        <p:txBody>
          <a:bodyPr>
            <a:normAutofit/>
          </a:bodyPr>
          <a:lstStyle/>
          <a:p>
            <a:pPr lvl="1" defTabSz="9334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pt-BR" sz="3600" b="1" dirty="0">
                <a:latin typeface="Cambria" panose="02040503050406030204" pitchFamily="18" charset="0"/>
                <a:ea typeface="Cambria" panose="02040503050406030204" pitchFamily="18" charset="0"/>
              </a:rPr>
              <a:t>Perspectiva de Resultados e Impactos</a:t>
            </a:r>
            <a:endParaRPr lang="pt-BR" sz="16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288A7CB-96D2-55C2-276E-B8800A7690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4207" y="1646416"/>
            <a:ext cx="10250993" cy="4568990"/>
          </a:xfrm>
        </p:spPr>
        <p:txBody>
          <a:bodyPr>
            <a:normAutofit/>
          </a:bodyPr>
          <a:lstStyle/>
          <a:p>
            <a:r>
              <a:rPr lang="pt-BR" dirty="0"/>
              <a:t>Dimensão de Transferência</a:t>
            </a:r>
            <a:endParaRPr lang="pt-BR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75F45D8-01C8-A8BC-0EE7-6B755F02F802}"/>
              </a:ext>
            </a:extLst>
          </p:cNvPr>
          <p:cNvGrpSpPr/>
          <p:nvPr/>
        </p:nvGrpSpPr>
        <p:grpSpPr>
          <a:xfrm>
            <a:off x="8868319" y="0"/>
            <a:ext cx="3323681" cy="1255957"/>
            <a:chOff x="1116145" y="1639998"/>
            <a:chExt cx="9959710" cy="4733063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80920713-71C0-3468-E83B-1A31A5920C4D}"/>
                </a:ext>
              </a:extLst>
            </p:cNvPr>
            <p:cNvGrpSpPr/>
            <p:nvPr/>
          </p:nvGrpSpPr>
          <p:grpSpPr>
            <a:xfrm>
              <a:off x="1116145" y="2234947"/>
              <a:ext cx="9959710" cy="4138114"/>
              <a:chOff x="1144471" y="1805771"/>
              <a:chExt cx="9959710" cy="4161143"/>
            </a:xfrm>
          </p:grpSpPr>
          <p:sp>
            <p:nvSpPr>
              <p:cNvPr id="15" name="Retângulo 14">
                <a:extLst>
                  <a:ext uri="{FF2B5EF4-FFF2-40B4-BE49-F238E27FC236}">
                    <a16:creationId xmlns:a16="http://schemas.microsoft.com/office/drawing/2014/main" id="{0CF9C05A-A09F-FBC6-BD0F-8685B7A2C10B}"/>
                  </a:ext>
                </a:extLst>
              </p:cNvPr>
              <p:cNvSpPr/>
              <p:nvPr/>
            </p:nvSpPr>
            <p:spPr>
              <a:xfrm>
                <a:off x="1949665" y="4723260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CC27D936-731D-8D4D-EBCE-6BE91CD1502E}"/>
                  </a:ext>
                </a:extLst>
              </p:cNvPr>
              <p:cNvSpPr/>
              <p:nvPr/>
            </p:nvSpPr>
            <p:spPr>
              <a:xfrm>
                <a:off x="1954923" y="3260508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7" name="Retângulo 16">
                <a:extLst>
                  <a:ext uri="{FF2B5EF4-FFF2-40B4-BE49-F238E27FC236}">
                    <a16:creationId xmlns:a16="http://schemas.microsoft.com/office/drawing/2014/main" id="{77DBAA03-3A50-066F-0E70-868C4FD2E4F8}"/>
                  </a:ext>
                </a:extLst>
              </p:cNvPr>
              <p:cNvSpPr/>
              <p:nvPr/>
            </p:nvSpPr>
            <p:spPr>
              <a:xfrm>
                <a:off x="1954923" y="1805771"/>
                <a:ext cx="9144002" cy="1235636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6B562977-CB30-BA24-5B02-CCDA1860F380}"/>
                  </a:ext>
                </a:extLst>
              </p:cNvPr>
              <p:cNvSpPr/>
              <p:nvPr/>
            </p:nvSpPr>
            <p:spPr>
              <a:xfrm rot="16200000">
                <a:off x="879925" y="4993059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P&amp;S</a:t>
                </a:r>
              </a:p>
            </p:txBody>
          </p:sp>
          <p:sp>
            <p:nvSpPr>
              <p:cNvPr id="19" name="Retângulo 18">
                <a:extLst>
                  <a:ext uri="{FF2B5EF4-FFF2-40B4-BE49-F238E27FC236}">
                    <a16:creationId xmlns:a16="http://schemas.microsoft.com/office/drawing/2014/main" id="{A2E6C6D9-07F4-369D-0B33-08B7DD400F58}"/>
                  </a:ext>
                </a:extLst>
              </p:cNvPr>
              <p:cNvSpPr/>
              <p:nvPr/>
            </p:nvSpPr>
            <p:spPr>
              <a:xfrm rot="16200000">
                <a:off x="885178" y="2072813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R&amp;I</a:t>
                </a:r>
              </a:p>
            </p:txBody>
          </p:sp>
          <p:sp>
            <p:nvSpPr>
              <p:cNvPr id="20" name="Retângulo 19">
                <a:extLst>
                  <a:ext uri="{FF2B5EF4-FFF2-40B4-BE49-F238E27FC236}">
                    <a16:creationId xmlns:a16="http://schemas.microsoft.com/office/drawing/2014/main" id="{A98FF42A-F4A5-B92D-DF78-8A748BD272EE}"/>
                  </a:ext>
                </a:extLst>
              </p:cNvPr>
              <p:cNvSpPr/>
              <p:nvPr/>
            </p:nvSpPr>
            <p:spPr>
              <a:xfrm rot="16200000">
                <a:off x="879928" y="3525054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</a:t>
                </a:r>
              </a:p>
            </p:txBody>
          </p:sp>
          <p:sp>
            <p:nvSpPr>
              <p:cNvPr id="21" name="Retângulo 20">
                <a:extLst>
                  <a:ext uri="{FF2B5EF4-FFF2-40B4-BE49-F238E27FC236}">
                    <a16:creationId xmlns:a16="http://schemas.microsoft.com/office/drawing/2014/main" id="{F5890204-3288-B348-0E9A-AE5D607EADC9}"/>
                  </a:ext>
                </a:extLst>
              </p:cNvPr>
              <p:cNvSpPr/>
              <p:nvPr/>
            </p:nvSpPr>
            <p:spPr>
              <a:xfrm>
                <a:off x="5059337" y="3344775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Pesquisa e novação</a:t>
                </a:r>
              </a:p>
            </p:txBody>
          </p:sp>
          <p:sp>
            <p:nvSpPr>
              <p:cNvPr id="22" name="Retângulo 21">
                <a:extLst>
                  <a:ext uri="{FF2B5EF4-FFF2-40B4-BE49-F238E27FC236}">
                    <a16:creationId xmlns:a16="http://schemas.microsoft.com/office/drawing/2014/main" id="{D7BCC01B-F6BE-1888-A5F2-E7F5126127CC}"/>
                  </a:ext>
                </a:extLst>
              </p:cNvPr>
              <p:cNvSpPr/>
              <p:nvPr/>
            </p:nvSpPr>
            <p:spPr>
              <a:xfrm>
                <a:off x="8011480" y="3344776"/>
                <a:ext cx="2933243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Pontes</a:t>
                </a:r>
              </a:p>
            </p:txBody>
          </p:sp>
          <p:sp>
            <p:nvSpPr>
              <p:cNvPr id="23" name="Retângulo 22">
                <a:extLst>
                  <a:ext uri="{FF2B5EF4-FFF2-40B4-BE49-F238E27FC236}">
                    <a16:creationId xmlns:a16="http://schemas.microsoft.com/office/drawing/2014/main" id="{961FDC03-B929-7B73-885F-79E89AF7100C}"/>
                  </a:ext>
                </a:extLst>
              </p:cNvPr>
              <p:cNvSpPr/>
              <p:nvPr/>
            </p:nvSpPr>
            <p:spPr>
              <a:xfrm>
                <a:off x="2114100" y="3344775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Capacitação</a:t>
                </a:r>
              </a:p>
            </p:txBody>
          </p:sp>
          <p:sp>
            <p:nvSpPr>
              <p:cNvPr id="24" name="Seta: para Cima 23">
                <a:extLst>
                  <a:ext uri="{FF2B5EF4-FFF2-40B4-BE49-F238E27FC236}">
                    <a16:creationId xmlns:a16="http://schemas.microsoft.com/office/drawing/2014/main" id="{6B768366-67A1-5354-6AFB-1F7BCCDA7F39}"/>
                  </a:ext>
                </a:extLst>
              </p:cNvPr>
              <p:cNvSpPr/>
              <p:nvPr/>
            </p:nvSpPr>
            <p:spPr>
              <a:xfrm>
                <a:off x="3278739" y="3041947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5" name="Seta: para Cima 24">
                <a:extLst>
                  <a:ext uri="{FF2B5EF4-FFF2-40B4-BE49-F238E27FC236}">
                    <a16:creationId xmlns:a16="http://schemas.microsoft.com/office/drawing/2014/main" id="{685843C1-CDCD-C248-EDB5-E9E88A386197}"/>
                  </a:ext>
                </a:extLst>
              </p:cNvPr>
              <p:cNvSpPr/>
              <p:nvPr/>
            </p:nvSpPr>
            <p:spPr>
              <a:xfrm>
                <a:off x="9318325" y="3040219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26" name="Retângulo 25">
                <a:extLst>
                  <a:ext uri="{FF2B5EF4-FFF2-40B4-BE49-F238E27FC236}">
                    <a16:creationId xmlns:a16="http://schemas.microsoft.com/office/drawing/2014/main" id="{ABDE5F1E-8371-5185-B369-335AD48656D2}"/>
                  </a:ext>
                </a:extLst>
              </p:cNvPr>
              <p:cNvSpPr/>
              <p:nvPr/>
            </p:nvSpPr>
            <p:spPr>
              <a:xfrm>
                <a:off x="5062270" y="1888184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Produção intelectual</a:t>
                </a:r>
              </a:p>
            </p:txBody>
          </p:sp>
          <p:sp>
            <p:nvSpPr>
              <p:cNvPr id="27" name="Retângulo 26">
                <a:extLst>
                  <a:ext uri="{FF2B5EF4-FFF2-40B4-BE49-F238E27FC236}">
                    <a16:creationId xmlns:a16="http://schemas.microsoft.com/office/drawing/2014/main" id="{2FBA3B20-BD5D-0346-CF0A-F4055171A510}"/>
                  </a:ext>
                </a:extLst>
              </p:cNvPr>
              <p:cNvSpPr/>
              <p:nvPr/>
            </p:nvSpPr>
            <p:spPr>
              <a:xfrm>
                <a:off x="8014413" y="1888185"/>
                <a:ext cx="2933243" cy="1067099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Transferência</a:t>
                </a:r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46DD8D6D-D638-5119-18C5-D7EB36C88E48}"/>
                  </a:ext>
                </a:extLst>
              </p:cNvPr>
              <p:cNvSpPr/>
              <p:nvPr/>
            </p:nvSpPr>
            <p:spPr>
              <a:xfrm>
                <a:off x="2117033" y="1888184"/>
                <a:ext cx="2834510" cy="106709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800" b="1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Formação de pessoas</a:t>
                </a:r>
              </a:p>
            </p:txBody>
          </p:sp>
          <p:sp>
            <p:nvSpPr>
              <p:cNvPr id="29" name="Seta: para Cima 28">
                <a:extLst>
                  <a:ext uri="{FF2B5EF4-FFF2-40B4-BE49-F238E27FC236}">
                    <a16:creationId xmlns:a16="http://schemas.microsoft.com/office/drawing/2014/main" id="{D962A2D3-B922-A581-91B1-97299170F1F0}"/>
                  </a:ext>
                </a:extLst>
              </p:cNvPr>
              <p:cNvSpPr/>
              <p:nvPr/>
            </p:nvSpPr>
            <p:spPr>
              <a:xfrm>
                <a:off x="6294131" y="3041946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0" name="Seta: para Cima 29">
                <a:extLst>
                  <a:ext uri="{FF2B5EF4-FFF2-40B4-BE49-F238E27FC236}">
                    <a16:creationId xmlns:a16="http://schemas.microsoft.com/office/drawing/2014/main" id="{CC06DAD3-8DCA-9F24-7F7A-52DD5B268F58}"/>
                  </a:ext>
                </a:extLst>
              </p:cNvPr>
              <p:cNvSpPr/>
              <p:nvPr/>
            </p:nvSpPr>
            <p:spPr>
              <a:xfrm>
                <a:off x="3281673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1" name="Seta: para Cima 30">
                <a:extLst>
                  <a:ext uri="{FF2B5EF4-FFF2-40B4-BE49-F238E27FC236}">
                    <a16:creationId xmlns:a16="http://schemas.microsoft.com/office/drawing/2014/main" id="{2AC90079-20FA-A462-C21C-4E976A7C65BD}"/>
                  </a:ext>
                </a:extLst>
              </p:cNvPr>
              <p:cNvSpPr/>
              <p:nvPr/>
            </p:nvSpPr>
            <p:spPr>
              <a:xfrm>
                <a:off x="9321259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  <p:sp>
            <p:nvSpPr>
              <p:cNvPr id="32" name="Seta: para Cima 31">
                <a:extLst>
                  <a:ext uri="{FF2B5EF4-FFF2-40B4-BE49-F238E27FC236}">
                    <a16:creationId xmlns:a16="http://schemas.microsoft.com/office/drawing/2014/main" id="{3E0F759D-4756-0DD9-DC2C-C993BEA89920}"/>
                  </a:ext>
                </a:extLst>
              </p:cNvPr>
              <p:cNvSpPr/>
              <p:nvPr/>
            </p:nvSpPr>
            <p:spPr>
              <a:xfrm>
                <a:off x="6297065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/>
              </a:p>
            </p:txBody>
          </p:sp>
        </p:grpSp>
        <p:grpSp>
          <p:nvGrpSpPr>
            <p:cNvPr id="7" name="Agrupar 6">
              <a:extLst>
                <a:ext uri="{FF2B5EF4-FFF2-40B4-BE49-F238E27FC236}">
                  <a16:creationId xmlns:a16="http://schemas.microsoft.com/office/drawing/2014/main" id="{8E35CC97-8A04-4E50-11D4-AC93181CBA48}"/>
                </a:ext>
              </a:extLst>
            </p:cNvPr>
            <p:cNvGrpSpPr/>
            <p:nvPr/>
          </p:nvGrpSpPr>
          <p:grpSpPr>
            <a:xfrm>
              <a:off x="1116145" y="1639998"/>
              <a:ext cx="9954452" cy="467358"/>
              <a:chOff x="1164599" y="1412007"/>
              <a:chExt cx="9905998" cy="467358"/>
            </a:xfrm>
          </p:grpSpPr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37E01CE1-A682-B5EA-9646-64B78B15AFE0}"/>
                  </a:ext>
                </a:extLst>
              </p:cNvPr>
              <p:cNvSpPr/>
              <p:nvPr/>
            </p:nvSpPr>
            <p:spPr>
              <a:xfrm>
                <a:off x="1164599" y="1412007"/>
                <a:ext cx="9905998" cy="46735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sz="6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9DBBF00A-C4B3-E971-E4CC-1461E765DDAD}"/>
                  </a:ext>
                </a:extLst>
              </p:cNvPr>
              <p:cNvSpPr/>
              <p:nvPr/>
            </p:nvSpPr>
            <p:spPr>
              <a:xfrm>
                <a:off x="4545909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C3D5E80F-AB2E-F74B-8750-389BC2A6AB34}"/>
                  </a:ext>
                </a:extLst>
              </p:cNvPr>
              <p:cNvSpPr/>
              <p:nvPr/>
            </p:nvSpPr>
            <p:spPr>
              <a:xfrm>
                <a:off x="7860623" y="1441214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Qualidade de vida</a:t>
                </a:r>
              </a:p>
            </p:txBody>
          </p:sp>
          <p:sp>
            <p:nvSpPr>
              <p:cNvPr id="14" name="Retângulo 13">
                <a:extLst>
                  <a:ext uri="{FF2B5EF4-FFF2-40B4-BE49-F238E27FC236}">
                    <a16:creationId xmlns:a16="http://schemas.microsoft.com/office/drawing/2014/main" id="{C831E392-2D39-325D-DE22-F06440228C40}"/>
                  </a:ext>
                </a:extLst>
              </p:cNvPr>
              <p:cNvSpPr/>
              <p:nvPr/>
            </p:nvSpPr>
            <p:spPr>
              <a:xfrm>
                <a:off x="1239977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6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</p:grpSp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842EB079-AF4D-4012-1A49-7ADF4A41E05A}"/>
                </a:ext>
              </a:extLst>
            </p:cNvPr>
            <p:cNvSpPr/>
            <p:nvPr/>
          </p:nvSpPr>
          <p:spPr>
            <a:xfrm>
              <a:off x="5009875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Capital humano</a:t>
              </a: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FC00EA75-7D55-B5CE-AD0E-45636C678A4A}"/>
                </a:ext>
              </a:extLst>
            </p:cNvPr>
            <p:cNvSpPr/>
            <p:nvPr/>
          </p:nvSpPr>
          <p:spPr>
            <a:xfrm>
              <a:off x="7994879" y="5227891"/>
              <a:ext cx="2921518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Infraestrutura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68805901-97A0-58EB-1235-D29044770BED}"/>
                </a:ext>
              </a:extLst>
            </p:cNvPr>
            <p:cNvSpPr/>
            <p:nvPr/>
          </p:nvSpPr>
          <p:spPr>
            <a:xfrm>
              <a:off x="2085658" y="5227890"/>
              <a:ext cx="2846471" cy="106119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8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Suporte</a:t>
              </a:r>
            </a:p>
          </p:txBody>
        </p:sp>
      </p:grpSp>
      <p:graphicFrame>
        <p:nvGraphicFramePr>
          <p:cNvPr id="34" name="Tabela 33">
            <a:extLst>
              <a:ext uri="{FF2B5EF4-FFF2-40B4-BE49-F238E27FC236}">
                <a16:creationId xmlns:a16="http://schemas.microsoft.com/office/drawing/2014/main" id="{776C641B-7F34-94DC-1299-52D067914D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016533"/>
              </p:ext>
            </p:extLst>
          </p:nvPr>
        </p:nvGraphicFramePr>
        <p:xfrm>
          <a:off x="1066800" y="2066183"/>
          <a:ext cx="10356249" cy="429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4386">
                  <a:extLst>
                    <a:ext uri="{9D8B030D-6E8A-4147-A177-3AD203B41FA5}">
                      <a16:colId xmlns:a16="http://schemas.microsoft.com/office/drawing/2014/main" val="78484953"/>
                    </a:ext>
                  </a:extLst>
                </a:gridCol>
                <a:gridCol w="1422129">
                  <a:extLst>
                    <a:ext uri="{9D8B030D-6E8A-4147-A177-3AD203B41FA5}">
                      <a16:colId xmlns:a16="http://schemas.microsoft.com/office/drawing/2014/main" val="2004318121"/>
                    </a:ext>
                  </a:extLst>
                </a:gridCol>
                <a:gridCol w="2193430">
                  <a:extLst>
                    <a:ext uri="{9D8B030D-6E8A-4147-A177-3AD203B41FA5}">
                      <a16:colId xmlns:a16="http://schemas.microsoft.com/office/drawing/2014/main" val="2679273760"/>
                    </a:ext>
                  </a:extLst>
                </a:gridCol>
                <a:gridCol w="3046304">
                  <a:extLst>
                    <a:ext uri="{9D8B030D-6E8A-4147-A177-3AD203B41FA5}">
                      <a16:colId xmlns:a16="http://schemas.microsoft.com/office/drawing/2014/main" val="2619126493"/>
                    </a:ext>
                  </a:extLst>
                </a:gridCol>
              </a:tblGrid>
              <a:tr h="306060">
                <a:tc>
                  <a:txBody>
                    <a:bodyPr/>
                    <a:lstStyle/>
                    <a:p>
                      <a:pPr algn="ctr"/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Indicador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Fonte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Fórmula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Comentários</a:t>
                      </a:r>
                    </a:p>
                  </a:txBody>
                  <a:tcP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591353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Número de parcerias formais em CTIES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 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direta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Ver registros disponíveis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293372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Projetos tríplice hélice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CNPQ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Cambria" panose="02040503050406030204" pitchFamily="18" charset="0"/>
                          <a:cs typeface="+mn-cs"/>
                        </a:rPr>
                        <a:t>Contagem direta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Cambria" panose="02040503050406030204" pitchFamily="18" charset="0"/>
                          <a:cs typeface="+mn-cs"/>
                        </a:rPr>
                        <a:t>Ver projetos de grupos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7437069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Novos negócios em CTIES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Junta comercial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Cambria" panose="02040503050406030204" pitchFamily="18" charset="0"/>
                          <a:cs typeface="+mn-cs"/>
                        </a:rPr>
                        <a:t>Contagem direta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Cambria" panose="02040503050406030204" pitchFamily="18" charset="0"/>
                          <a:cs typeface="+mn-cs"/>
                        </a:rPr>
                        <a:t>Considerar registros de start </a:t>
                      </a:r>
                      <a:r>
                        <a:rPr kumimoji="0" lang="pt-BR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" panose="02040503050406030204" pitchFamily="18" charset="0"/>
                          <a:ea typeface="Cambria" panose="02040503050406030204" pitchFamily="18" charset="0"/>
                          <a:cs typeface="+mn-cs"/>
                        </a:rPr>
                        <a:t>ups</a:t>
                      </a:r>
                      <a:endParaRPr kumimoji="0" lang="pt-B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" panose="02040503050406030204" pitchFamily="18" charset="0"/>
                        <a:ea typeface="Cambria" panose="02040503050406030204" pitchFamily="18" charset="0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780019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i="1" dirty="0" err="1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Public</a:t>
                      </a:r>
                      <a:r>
                        <a:rPr lang="pt-BR" sz="1800" i="1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 </a:t>
                      </a:r>
                      <a:r>
                        <a:rPr lang="pt-BR" sz="1800" i="1" dirty="0" err="1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understanding</a:t>
                      </a:r>
                      <a:r>
                        <a:rPr lang="pt-BR" sz="1800" i="1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 </a:t>
                      </a:r>
                      <a:r>
                        <a:rPr lang="pt-BR" sz="1800" i="1" dirty="0" err="1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of</a:t>
                      </a:r>
                      <a:r>
                        <a:rPr lang="pt-BR" sz="1800" i="1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 Science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 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A 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Referência de indicadores internacionais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5757565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i="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Massa salarial do setor de CTIES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RAIS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Modelos econômicos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1800" dirty="0"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774189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i="0" dirty="0">
                          <a:solidFill>
                            <a:schemeClr val="tx1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Contratos de Tecnologia e Franquia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chemeClr val="tx1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INPI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chemeClr val="tx1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Contagem direta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sz="1800" dirty="0">
                        <a:solidFill>
                          <a:srgbClr val="FF0000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3183560"/>
                  </a:ext>
                </a:extLst>
              </a:tr>
              <a:tr h="306060">
                <a:tc>
                  <a:txBody>
                    <a:bodyPr/>
                    <a:lstStyle/>
                    <a:p>
                      <a:r>
                        <a:rPr lang="pt-BR" sz="1800" dirty="0">
                          <a:solidFill>
                            <a:schemeClr val="tx1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Números de empresas que implementaram inovações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1800" dirty="0" err="1">
                          <a:solidFill>
                            <a:schemeClr val="tx1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Pintec</a:t>
                      </a:r>
                      <a:r>
                        <a:rPr lang="pt-BR" sz="1800" dirty="0">
                          <a:solidFill>
                            <a:schemeClr val="tx1"/>
                          </a:solidFill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/IBGE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800" dirty="0">
                          <a:latin typeface="Cambria" panose="02040503050406030204" pitchFamily="18" charset="0"/>
                          <a:ea typeface="Cambria" panose="02040503050406030204" pitchFamily="18" charset="0"/>
                        </a:rPr>
                        <a:t>Total por população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800" dirty="0">
                        <a:solidFill>
                          <a:srgbClr val="FF0000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29425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15002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1A9A96-74A0-9E9D-876A-ED545788E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F79A14B-65DF-99F4-F88B-BDF7A43C9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BRASIL–MCTIES. Instruções para a mensuração dos dispêndios dos governos estaduais em ciência e tecnologia (C&amp;T). Brasília, 2015.</a:t>
            </a:r>
          </a:p>
        </p:txBody>
      </p:sp>
    </p:spTree>
    <p:extLst>
      <p:ext uri="{BB962C8B-B14F-4D97-AF65-F5344CB8AC3E}">
        <p14:creationId xmlns:p14="http://schemas.microsoft.com/office/powerpoint/2010/main" val="203204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21CAE6-9040-9B2C-33C6-E710C92FC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981713"/>
          </a:xfrm>
        </p:spPr>
        <p:txBody>
          <a:bodyPr anchor="ctr">
            <a:normAutofit/>
          </a:bodyPr>
          <a:lstStyle/>
          <a:p>
            <a:pPr algn="ctr"/>
            <a:r>
              <a:rPr lang="pt-BR" dirty="0"/>
              <a:t>Delineamentos iniciais</a:t>
            </a:r>
          </a:p>
        </p:txBody>
      </p:sp>
      <p:pic>
        <p:nvPicPr>
          <p:cNvPr id="5" name="Picture 4" descr="Montanha com árvores ao fundo&#10;&#10;Descrição gerada automaticamente">
            <a:extLst>
              <a:ext uri="{FF2B5EF4-FFF2-40B4-BE49-F238E27FC236}">
                <a16:creationId xmlns:a16="http://schemas.microsoft.com/office/drawing/2014/main" id="{5588CDEE-21CA-2C62-47E2-C22CDCB54D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779" b="10883"/>
          <a:stretch/>
        </p:blipFill>
        <p:spPr>
          <a:xfrm>
            <a:off x="1066800" y="1761467"/>
            <a:ext cx="10058400" cy="445393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23459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D71024-E321-2665-A80D-920103A24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Demandas do Projeto LEMA-</a:t>
            </a:r>
            <a:r>
              <a:rPr lang="pt-BR" dirty="0" err="1"/>
              <a:t>FAPESq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D9BC5D-F9AF-48D3-4E74-84E04A96C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17301"/>
            <a:ext cx="10058400" cy="4698105"/>
          </a:xfrm>
        </p:spPr>
        <p:txBody>
          <a:bodyPr/>
          <a:lstStyle/>
          <a:p>
            <a:pPr fontAlgn="t">
              <a:spcBef>
                <a:spcPts val="0"/>
              </a:spcBef>
            </a:pPr>
            <a:r>
              <a:rPr lang="pt-BR" sz="2100" b="0" i="0" u="none" strike="noStrike" dirty="0">
                <a:solidFill>
                  <a:srgbClr val="000000"/>
                </a:solidFill>
                <a:effectLst/>
              </a:rPr>
              <a:t>Recordando as demandas do projeto, o foco agora está nas etapas 2 e 3 (destacadas)</a:t>
            </a:r>
          </a:p>
          <a:p>
            <a:pPr marL="617220" lvl="1" indent="-342900" fontAlgn="t">
              <a:spcBef>
                <a:spcPts val="0"/>
              </a:spcBef>
              <a:buFont typeface="+mj-lt"/>
              <a:buAutoNum type="arabicPeriod"/>
            </a:pPr>
            <a:r>
              <a:rPr lang="pt-BR" sz="2100" b="0" i="0" u="none" strike="noStrike" dirty="0">
                <a:solidFill>
                  <a:srgbClr val="000000"/>
                </a:solidFill>
                <a:effectLst/>
              </a:rPr>
              <a:t>Coleta de dados de livre acesso (públicos) sobre ciência e tecnologia na Paraíba</a:t>
            </a:r>
            <a:endParaRPr lang="pt-BR" sz="2100" dirty="0">
              <a:effectLst/>
            </a:endParaRPr>
          </a:p>
          <a:p>
            <a:pPr marL="617220" lvl="1" indent="-342900" fontAlgn="t">
              <a:spcBef>
                <a:spcPts val="0"/>
              </a:spcBef>
              <a:buFont typeface="+mj-lt"/>
              <a:buAutoNum type="arabicPeriod"/>
            </a:pPr>
            <a:r>
              <a:rPr lang="pt-BR" sz="2100" b="0" i="0" u="none" strike="noStrike" kern="1200" dirty="0">
                <a:solidFill>
                  <a:srgbClr val="FF0000"/>
                </a:solidFill>
                <a:effectLst/>
              </a:rPr>
              <a:t>Elaboração de indicadores relacionados à inovação tecnológica</a:t>
            </a:r>
            <a:endParaRPr lang="pt-BR" sz="2100" b="0" i="0" u="none" strike="noStrike" dirty="0">
              <a:solidFill>
                <a:srgbClr val="FF0000"/>
              </a:solidFill>
              <a:effectLst/>
            </a:endParaRPr>
          </a:p>
          <a:p>
            <a:pPr marL="617220" lvl="1" indent="-342900" fontAlgn="t">
              <a:spcBef>
                <a:spcPts val="0"/>
              </a:spcBef>
              <a:buFont typeface="+mj-lt"/>
              <a:buAutoNum type="arabicPeriod"/>
            </a:pPr>
            <a:r>
              <a:rPr lang="pt-BR" sz="2100" b="0" i="0" u="none" strike="noStrike" kern="1200" dirty="0">
                <a:solidFill>
                  <a:srgbClr val="FF0000"/>
                </a:solidFill>
                <a:effectLst/>
              </a:rPr>
              <a:t>Desenvolvimento de Dashboards sobre os indicadores de inovação</a:t>
            </a:r>
            <a:endParaRPr lang="pt-BR" sz="2100" b="0" i="0" u="none" strike="noStrike" dirty="0">
              <a:solidFill>
                <a:srgbClr val="FF0000"/>
              </a:solidFill>
              <a:effectLst/>
            </a:endParaRPr>
          </a:p>
          <a:p>
            <a:pPr marL="617220" lvl="1" indent="-342900" fontAlgn="t">
              <a:spcBef>
                <a:spcPts val="0"/>
              </a:spcBef>
              <a:buFont typeface="+mj-lt"/>
              <a:buAutoNum type="arabicPeriod"/>
            </a:pPr>
            <a:r>
              <a:rPr lang="pt-BR" sz="2100" b="0" i="0" u="none" strike="noStrike" kern="1200" dirty="0">
                <a:solidFill>
                  <a:srgbClr val="000000"/>
                </a:solidFill>
                <a:effectLst/>
              </a:rPr>
              <a:t>Seminário de divulgação dos indicadores de inovação junto à comunidade acadêmica e não acadêmica</a:t>
            </a:r>
            <a:endParaRPr lang="pt-BR" sz="2100" b="0" i="0" u="none" strike="noStrike" dirty="0">
              <a:effectLst/>
            </a:endParaRPr>
          </a:p>
          <a:p>
            <a:pPr marL="617220" lvl="1" indent="-342900" fontAlgn="t">
              <a:spcBef>
                <a:spcPts val="0"/>
              </a:spcBef>
              <a:buFont typeface="+mj-lt"/>
              <a:buAutoNum type="arabicPeriod"/>
            </a:pPr>
            <a:r>
              <a:rPr lang="pt-BR" sz="2100" b="0" i="0" u="none" strike="noStrike" kern="1200" dirty="0">
                <a:solidFill>
                  <a:srgbClr val="000000"/>
                </a:solidFill>
                <a:effectLst/>
              </a:rPr>
              <a:t>Planejamento para execução da segunda etapa do </a:t>
            </a:r>
            <a:r>
              <a:rPr lang="pt-BR" sz="2100" b="0" i="0" u="none" strike="noStrike" kern="1200" dirty="0" err="1">
                <a:solidFill>
                  <a:srgbClr val="000000"/>
                </a:solidFill>
                <a:effectLst/>
              </a:rPr>
              <a:t>SIDTec</a:t>
            </a:r>
            <a:endParaRPr lang="pt-BR" sz="2100" b="0" i="0" u="none" strike="noStrike" kern="1200" dirty="0">
              <a:solidFill>
                <a:srgbClr val="000000"/>
              </a:solidFill>
              <a:effectLst/>
            </a:endParaRPr>
          </a:p>
          <a:p>
            <a:pPr marL="342900" indent="-342900" fontAlgn="t">
              <a:spcBef>
                <a:spcPts val="0"/>
              </a:spcBef>
              <a:buFont typeface="+mj-lt"/>
              <a:buAutoNum type="arabicPeriod"/>
            </a:pPr>
            <a:endParaRPr lang="pt-BR" sz="1800" dirty="0">
              <a:solidFill>
                <a:srgbClr val="000000"/>
              </a:solidFill>
            </a:endParaRPr>
          </a:p>
          <a:p>
            <a:pPr marL="0" indent="0" fontAlgn="t">
              <a:spcBef>
                <a:spcPts val="0"/>
              </a:spcBef>
              <a:buNone/>
            </a:pPr>
            <a:endParaRPr lang="pt-BR" sz="1800" b="0" i="0" u="none" strike="noStrike" dirty="0">
              <a:effectLst/>
              <a:latin typeface="Arial" panose="020B0604020202020204" pitchFamily="34" charset="0"/>
            </a:endParaRPr>
          </a:p>
          <a:p>
            <a:endParaRPr lang="pt-BR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E591864-135B-82D5-30F0-89F918F79A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9688" y="24193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3E267F56-FA93-632A-225F-85C1A65611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08331495"/>
              </p:ext>
            </p:extLst>
          </p:nvPr>
        </p:nvGraphicFramePr>
        <p:xfrm>
          <a:off x="1249903" y="3981451"/>
          <a:ext cx="10058400" cy="20072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26768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1BAECD-C83B-FF03-649B-908D78E2B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CAE0DA-89B7-3CDF-7679-2233AF12A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pt-BR" dirty="0"/>
              <a:t>Proposição da arquitetura geral dos indicadores, ideais e possíveis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Identificação de blocos prioritários de construção nesta etapa do projeto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Encaminhamento e acompanhamento das alternativas de sua geração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Encaminhamento e acompanhamento da construção dos artefatos de comunicação e modelagem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 err="1"/>
              <a:t>Manualização</a:t>
            </a:r>
            <a:r>
              <a:rPr lang="pt-BR" dirty="0"/>
              <a:t> dos resultados </a:t>
            </a:r>
          </a:p>
          <a:p>
            <a:pPr marL="457200" indent="-457200">
              <a:buFont typeface="+mj-lt"/>
              <a:buAutoNum type="arabicPeriod"/>
            </a:pPr>
            <a:r>
              <a:rPr lang="pt-BR" dirty="0"/>
              <a:t>Entrega</a:t>
            </a:r>
          </a:p>
        </p:txBody>
      </p:sp>
    </p:spTree>
    <p:extLst>
      <p:ext uri="{BB962C8B-B14F-4D97-AF65-F5344CB8AC3E}">
        <p14:creationId xmlns:p14="http://schemas.microsoft.com/office/powerpoint/2010/main" val="2900075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1BAECD-C83B-FF03-649B-908D78E2B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As ações - visualização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FCAE0DA-89B7-3CDF-7679-2233AF12A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t-BR" dirty="0"/>
          </a:p>
          <a:p>
            <a:pPr marL="457200" indent="-457200">
              <a:buFont typeface="+mj-lt"/>
              <a:buAutoNum type="arabicPeriod"/>
            </a:pPr>
            <a:endParaRPr lang="pt-BR" dirty="0"/>
          </a:p>
          <a:p>
            <a:pPr marL="457200" indent="-457200">
              <a:buFont typeface="+mj-lt"/>
              <a:buAutoNum type="arabicPeriod"/>
            </a:pPr>
            <a:endParaRPr lang="pt-BR" dirty="0"/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26140248-8DEF-CB0B-6C54-81E02F0760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8118867"/>
              </p:ext>
            </p:extLst>
          </p:nvPr>
        </p:nvGraphicFramePr>
        <p:xfrm>
          <a:off x="518511" y="1408386"/>
          <a:ext cx="10843172" cy="46245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5834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FA36C5-749A-18DC-C40F-9A550E007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Visão estrutural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FEB44B2-F723-6F3B-4FD3-B4EAD340D9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sz="2200" dirty="0"/>
              <a:t>Foram considerados três blocos centrais associados a entradas, processos, saídas, identificados por </a:t>
            </a:r>
            <a:r>
              <a:rPr lang="pt-BR" sz="2200" b="1" dirty="0"/>
              <a:t>perspectivas</a:t>
            </a:r>
            <a:r>
              <a:rPr lang="pt-BR" sz="2200" dirty="0"/>
              <a:t> e com denominações específicas:</a:t>
            </a:r>
          </a:p>
          <a:p>
            <a:pPr lvl="2"/>
            <a:r>
              <a:rPr lang="pt-BR" sz="2200" dirty="0"/>
              <a:t>Pessoas e suporte (entradas)</a:t>
            </a:r>
          </a:p>
          <a:p>
            <a:pPr lvl="2"/>
            <a:r>
              <a:rPr lang="pt-BR" sz="2200" dirty="0"/>
              <a:t>Processos (processo)</a:t>
            </a:r>
          </a:p>
          <a:p>
            <a:pPr lvl="2"/>
            <a:r>
              <a:rPr lang="pt-BR" sz="2200" dirty="0"/>
              <a:t>Resultados e impactos (saídas)</a:t>
            </a:r>
          </a:p>
          <a:p>
            <a:r>
              <a:rPr lang="pt-BR" sz="2200" dirty="0"/>
              <a:t>Dentro de cada perspectiva são estabelecidas três dimensões</a:t>
            </a:r>
          </a:p>
          <a:p>
            <a:r>
              <a:rPr lang="pt-BR" sz="2200" dirty="0"/>
              <a:t>Dentro de cada dimensão, são indicados temas e de cada tema, os indicadores</a:t>
            </a:r>
          </a:p>
          <a:p>
            <a:endParaRPr lang="pt-BR" sz="2200" dirty="0"/>
          </a:p>
          <a:p>
            <a:endParaRPr lang="pt-BR" sz="2200" dirty="0"/>
          </a:p>
          <a:p>
            <a:r>
              <a:rPr lang="pt-BR" sz="2200" dirty="0"/>
              <a:t>Na página seguinte, </a:t>
            </a:r>
            <a:r>
              <a:rPr lang="pt-BR" sz="2200" dirty="0">
                <a:solidFill>
                  <a:srgbClr val="0070C0"/>
                </a:solidFill>
              </a:rPr>
              <a:t>em azul</a:t>
            </a:r>
            <a:r>
              <a:rPr lang="pt-BR" sz="2200" dirty="0"/>
              <a:t>, estão os </a:t>
            </a:r>
            <a:r>
              <a:rPr lang="pt-BR" sz="2200" dirty="0">
                <a:solidFill>
                  <a:srgbClr val="0070C0"/>
                </a:solidFill>
              </a:rPr>
              <a:t>blocos prioritários para essa etapa do projeto</a:t>
            </a:r>
          </a:p>
          <a:p>
            <a:endParaRPr lang="pt-BR" dirty="0"/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64A4665F-87A8-AED7-50BC-4016BEB54F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19837"/>
              </p:ext>
            </p:extLst>
          </p:nvPr>
        </p:nvGraphicFramePr>
        <p:xfrm>
          <a:off x="1066800" y="4470397"/>
          <a:ext cx="10058400" cy="7149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1780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Agrupar 44">
            <a:extLst>
              <a:ext uri="{FF2B5EF4-FFF2-40B4-BE49-F238E27FC236}">
                <a16:creationId xmlns:a16="http://schemas.microsoft.com/office/drawing/2014/main" id="{D7CDB9F0-5BC4-673B-EC2F-886AAFE7F22D}"/>
              </a:ext>
            </a:extLst>
          </p:cNvPr>
          <p:cNvGrpSpPr/>
          <p:nvPr/>
        </p:nvGrpSpPr>
        <p:grpSpPr>
          <a:xfrm>
            <a:off x="924557" y="620112"/>
            <a:ext cx="10400695" cy="5693504"/>
            <a:chOff x="935067" y="830317"/>
            <a:chExt cx="10400695" cy="5693504"/>
          </a:xfrm>
        </p:grpSpPr>
        <p:sp>
          <p:nvSpPr>
            <p:cNvPr id="42" name="Retângulo 41">
              <a:extLst>
                <a:ext uri="{FF2B5EF4-FFF2-40B4-BE49-F238E27FC236}">
                  <a16:creationId xmlns:a16="http://schemas.microsoft.com/office/drawing/2014/main" id="{098B1C3B-37BF-BFCB-F049-5B3840F96923}"/>
                </a:ext>
              </a:extLst>
            </p:cNvPr>
            <p:cNvSpPr/>
            <p:nvPr/>
          </p:nvSpPr>
          <p:spPr>
            <a:xfrm>
              <a:off x="935067" y="830317"/>
              <a:ext cx="10400695" cy="5693504"/>
            </a:xfrm>
            <a:prstGeom prst="rect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2400" b="1" dirty="0">
                  <a:latin typeface="Cambria" panose="02040503050406030204" pitchFamily="18" charset="0"/>
                  <a:ea typeface="Cambria" panose="02040503050406030204" pitchFamily="18" charset="0"/>
                </a:rPr>
                <a:t>VISÃO ESTRUTURAL DE ATIVIDADES E INDICADORES</a:t>
              </a:r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  <a:p>
              <a:pPr algn="ctr"/>
              <a:endParaRPr lang="pt-BR" dirty="0"/>
            </a:p>
          </p:txBody>
        </p:sp>
        <p:grpSp>
          <p:nvGrpSpPr>
            <p:cNvPr id="33" name="Agrupar 32">
              <a:extLst>
                <a:ext uri="{FF2B5EF4-FFF2-40B4-BE49-F238E27FC236}">
                  <a16:creationId xmlns:a16="http://schemas.microsoft.com/office/drawing/2014/main" id="{EBD76452-2886-E3C6-60D9-6214B30790B6}"/>
                </a:ext>
              </a:extLst>
            </p:cNvPr>
            <p:cNvGrpSpPr/>
            <p:nvPr/>
          </p:nvGrpSpPr>
          <p:grpSpPr>
            <a:xfrm>
              <a:off x="1116145" y="2234947"/>
              <a:ext cx="9959710" cy="4138114"/>
              <a:chOff x="1144471" y="1805771"/>
              <a:chExt cx="9959710" cy="4161143"/>
            </a:xfrm>
          </p:grpSpPr>
          <p:sp>
            <p:nvSpPr>
              <p:cNvPr id="5" name="Retângulo 4">
                <a:extLst>
                  <a:ext uri="{FF2B5EF4-FFF2-40B4-BE49-F238E27FC236}">
                    <a16:creationId xmlns:a16="http://schemas.microsoft.com/office/drawing/2014/main" id="{DBDB9956-AD19-F39C-A50C-FBCACF57AF18}"/>
                  </a:ext>
                </a:extLst>
              </p:cNvPr>
              <p:cNvSpPr/>
              <p:nvPr/>
            </p:nvSpPr>
            <p:spPr>
              <a:xfrm>
                <a:off x="1949665" y="4723260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6" name="Retângulo 5">
                <a:extLst>
                  <a:ext uri="{FF2B5EF4-FFF2-40B4-BE49-F238E27FC236}">
                    <a16:creationId xmlns:a16="http://schemas.microsoft.com/office/drawing/2014/main" id="{FCE0E10B-7D64-0199-0FA9-273879B81FD2}"/>
                  </a:ext>
                </a:extLst>
              </p:cNvPr>
              <p:cNvSpPr/>
              <p:nvPr/>
            </p:nvSpPr>
            <p:spPr>
              <a:xfrm>
                <a:off x="1954923" y="3260508"/>
                <a:ext cx="9149258" cy="124365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7" name="Retângulo 6">
                <a:extLst>
                  <a:ext uri="{FF2B5EF4-FFF2-40B4-BE49-F238E27FC236}">
                    <a16:creationId xmlns:a16="http://schemas.microsoft.com/office/drawing/2014/main" id="{0CB8585B-8089-7A27-D150-839A33350485}"/>
                  </a:ext>
                </a:extLst>
              </p:cNvPr>
              <p:cNvSpPr/>
              <p:nvPr/>
            </p:nvSpPr>
            <p:spPr>
              <a:xfrm>
                <a:off x="1954923" y="1805771"/>
                <a:ext cx="9144002" cy="1235636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8" name="Retângulo 7">
                <a:extLst>
                  <a:ext uri="{FF2B5EF4-FFF2-40B4-BE49-F238E27FC236}">
                    <a16:creationId xmlns:a16="http://schemas.microsoft.com/office/drawing/2014/main" id="{9A94D9ED-664D-4C2E-79C3-1A0CDEA7A36C}"/>
                  </a:ext>
                </a:extLst>
              </p:cNvPr>
              <p:cNvSpPr/>
              <p:nvPr/>
            </p:nvSpPr>
            <p:spPr>
              <a:xfrm rot="16200000">
                <a:off x="879925" y="4993059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Pessoas e suporte</a:t>
                </a:r>
              </a:p>
            </p:txBody>
          </p:sp>
          <p:sp>
            <p:nvSpPr>
              <p:cNvPr id="11" name="Retângulo 10">
                <a:extLst>
                  <a:ext uri="{FF2B5EF4-FFF2-40B4-BE49-F238E27FC236}">
                    <a16:creationId xmlns:a16="http://schemas.microsoft.com/office/drawing/2014/main" id="{5654128F-ADB7-B49F-15A8-55C3F4436F8C}"/>
                  </a:ext>
                </a:extLst>
              </p:cNvPr>
              <p:cNvSpPr/>
              <p:nvPr/>
            </p:nvSpPr>
            <p:spPr>
              <a:xfrm rot="16200000">
                <a:off x="885178" y="2072813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Resultados e impactos</a:t>
                </a:r>
              </a:p>
            </p:txBody>
          </p:sp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71E3310C-99A0-8127-74F9-367F265393E2}"/>
                  </a:ext>
                </a:extLst>
              </p:cNvPr>
              <p:cNvSpPr/>
              <p:nvPr/>
            </p:nvSpPr>
            <p:spPr>
              <a:xfrm rot="16200000">
                <a:off x="879928" y="3525054"/>
                <a:ext cx="1235636" cy="706544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6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Processos</a:t>
                </a:r>
              </a:p>
            </p:txBody>
          </p:sp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96B48F04-AC1D-F718-5800-E6C36E508CD9}"/>
                  </a:ext>
                </a:extLst>
              </p:cNvPr>
              <p:cNvSpPr/>
              <p:nvPr/>
            </p:nvSpPr>
            <p:spPr>
              <a:xfrm>
                <a:off x="5059337" y="3344775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7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Pesquisa e inovação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Projetos financiados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Grupos de pesquisa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Empresas inovadoras</a:t>
                </a:r>
              </a:p>
            </p:txBody>
          </p:sp>
          <p:sp>
            <p:nvSpPr>
              <p:cNvPr id="17" name="Retângulo 16">
                <a:extLst>
                  <a:ext uri="{FF2B5EF4-FFF2-40B4-BE49-F238E27FC236}">
                    <a16:creationId xmlns:a16="http://schemas.microsoft.com/office/drawing/2014/main" id="{721C7B62-152C-9E7D-D451-3BDE13378F21}"/>
                  </a:ext>
                </a:extLst>
              </p:cNvPr>
              <p:cNvSpPr/>
              <p:nvPr/>
            </p:nvSpPr>
            <p:spPr>
              <a:xfrm>
                <a:off x="8011480" y="3344776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7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Pontes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Feiras e eventos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Parcerias tripla hélice</a:t>
                </a:r>
              </a:p>
            </p:txBody>
          </p:sp>
          <p:sp>
            <p:nvSpPr>
              <p:cNvPr id="18" name="Retângulo 17">
                <a:extLst>
                  <a:ext uri="{FF2B5EF4-FFF2-40B4-BE49-F238E27FC236}">
                    <a16:creationId xmlns:a16="http://schemas.microsoft.com/office/drawing/2014/main" id="{2E3E5D4B-A9B5-F546-B898-96025FEB80A5}"/>
                  </a:ext>
                </a:extLst>
              </p:cNvPr>
              <p:cNvSpPr/>
              <p:nvPr/>
            </p:nvSpPr>
            <p:spPr>
              <a:xfrm>
                <a:off x="2114100" y="3344775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700" b="1" dirty="0">
                    <a:solidFill>
                      <a:srgbClr val="00B0F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Capacitação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solidFill>
                      <a:srgbClr val="00B0F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Formação avançada em execução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solidFill>
                      <a:srgbClr val="00B0F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Discentes ativos</a:t>
                </a:r>
              </a:p>
            </p:txBody>
          </p:sp>
          <p:sp>
            <p:nvSpPr>
              <p:cNvPr id="24" name="Seta: para Cima 23">
                <a:extLst>
                  <a:ext uri="{FF2B5EF4-FFF2-40B4-BE49-F238E27FC236}">
                    <a16:creationId xmlns:a16="http://schemas.microsoft.com/office/drawing/2014/main" id="{D8058B04-B7CF-45B7-8721-1016B0BB0C82}"/>
                  </a:ext>
                </a:extLst>
              </p:cNvPr>
              <p:cNvSpPr/>
              <p:nvPr/>
            </p:nvSpPr>
            <p:spPr>
              <a:xfrm>
                <a:off x="3278739" y="3041947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5" name="Seta: para Cima 24">
                <a:extLst>
                  <a:ext uri="{FF2B5EF4-FFF2-40B4-BE49-F238E27FC236}">
                    <a16:creationId xmlns:a16="http://schemas.microsoft.com/office/drawing/2014/main" id="{3856354C-D89C-0753-8C7B-542C982EF2B4}"/>
                  </a:ext>
                </a:extLst>
              </p:cNvPr>
              <p:cNvSpPr/>
              <p:nvPr/>
            </p:nvSpPr>
            <p:spPr>
              <a:xfrm>
                <a:off x="9318325" y="3040219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6" name="Retângulo 25">
                <a:extLst>
                  <a:ext uri="{FF2B5EF4-FFF2-40B4-BE49-F238E27FC236}">
                    <a16:creationId xmlns:a16="http://schemas.microsoft.com/office/drawing/2014/main" id="{18920B12-816C-AE0E-6E88-E832FD5079FA}"/>
                  </a:ext>
                </a:extLst>
              </p:cNvPr>
              <p:cNvSpPr/>
              <p:nvPr/>
            </p:nvSpPr>
            <p:spPr>
              <a:xfrm>
                <a:off x="5062270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700" b="1" dirty="0">
                    <a:solidFill>
                      <a:srgbClr val="00B0F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Produção intelectual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solidFill>
                      <a:srgbClr val="00B0F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Publicações qualificadas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solidFill>
                      <a:srgbClr val="00B0F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Patentes e propriedade Intelectual</a:t>
                </a:r>
              </a:p>
            </p:txBody>
          </p:sp>
          <p:sp>
            <p:nvSpPr>
              <p:cNvPr id="27" name="Retângulo 26">
                <a:extLst>
                  <a:ext uri="{FF2B5EF4-FFF2-40B4-BE49-F238E27FC236}">
                    <a16:creationId xmlns:a16="http://schemas.microsoft.com/office/drawing/2014/main" id="{B183F382-F989-67C6-BBA1-AB42C7C9E090}"/>
                  </a:ext>
                </a:extLst>
              </p:cNvPr>
              <p:cNvSpPr/>
              <p:nvPr/>
            </p:nvSpPr>
            <p:spPr>
              <a:xfrm>
                <a:off x="8014413" y="1888185"/>
                <a:ext cx="2933243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700" b="1" dirty="0">
                    <a:latin typeface="Cambria" panose="02040503050406030204" pitchFamily="18" charset="0"/>
                    <a:ea typeface="Cambria" panose="02040503050406030204" pitchFamily="18" charset="0"/>
                  </a:rPr>
                  <a:t>Transferência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Parcerias tecnológicas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Novos negócios em CTI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Atitudes e interesse de OP</a:t>
                </a:r>
              </a:p>
            </p:txBody>
          </p:sp>
          <p:sp>
            <p:nvSpPr>
              <p:cNvPr id="28" name="Retângulo 27">
                <a:extLst>
                  <a:ext uri="{FF2B5EF4-FFF2-40B4-BE49-F238E27FC236}">
                    <a16:creationId xmlns:a16="http://schemas.microsoft.com/office/drawing/2014/main" id="{E4487F4A-3BD7-66AA-96D3-82FE554894CD}"/>
                  </a:ext>
                </a:extLst>
              </p:cNvPr>
              <p:cNvSpPr/>
              <p:nvPr/>
            </p:nvSpPr>
            <p:spPr>
              <a:xfrm>
                <a:off x="2117033" y="1888184"/>
                <a:ext cx="2834510" cy="106709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700" b="1" dirty="0">
                    <a:solidFill>
                      <a:srgbClr val="00B0F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Formação de pessoal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solidFill>
                      <a:srgbClr val="00B0F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Egressos de graduação</a:t>
                </a:r>
              </a:p>
              <a:p>
                <a:pPr marL="171450" lvl="1" indent="-171450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"/>
                </a:pPr>
                <a:r>
                  <a:rPr lang="pt-BR" sz="1700" dirty="0">
                    <a:solidFill>
                      <a:srgbClr val="00B0F0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Egressos de pós-graduação</a:t>
                </a:r>
              </a:p>
            </p:txBody>
          </p:sp>
          <p:sp>
            <p:nvSpPr>
              <p:cNvPr id="29" name="Seta: para Cima 28">
                <a:extLst>
                  <a:ext uri="{FF2B5EF4-FFF2-40B4-BE49-F238E27FC236}">
                    <a16:creationId xmlns:a16="http://schemas.microsoft.com/office/drawing/2014/main" id="{B50FDF7C-7912-A3AA-2167-9D18C02D4091}"/>
                  </a:ext>
                </a:extLst>
              </p:cNvPr>
              <p:cNvSpPr/>
              <p:nvPr/>
            </p:nvSpPr>
            <p:spPr>
              <a:xfrm>
                <a:off x="6294131" y="3041946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0" name="Seta: para Cima 29">
                <a:extLst>
                  <a:ext uri="{FF2B5EF4-FFF2-40B4-BE49-F238E27FC236}">
                    <a16:creationId xmlns:a16="http://schemas.microsoft.com/office/drawing/2014/main" id="{51DCADC5-0D03-2184-C6B9-B66650B2E40C}"/>
                  </a:ext>
                </a:extLst>
              </p:cNvPr>
              <p:cNvSpPr/>
              <p:nvPr/>
            </p:nvSpPr>
            <p:spPr>
              <a:xfrm>
                <a:off x="3281673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1" name="Seta: para Cima 30">
                <a:extLst>
                  <a:ext uri="{FF2B5EF4-FFF2-40B4-BE49-F238E27FC236}">
                    <a16:creationId xmlns:a16="http://schemas.microsoft.com/office/drawing/2014/main" id="{01C91BDA-637A-6EB2-AAC4-9871FF928BFA}"/>
                  </a:ext>
                </a:extLst>
              </p:cNvPr>
              <p:cNvSpPr/>
              <p:nvPr/>
            </p:nvSpPr>
            <p:spPr>
              <a:xfrm>
                <a:off x="9321259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Seta: para Cima 31">
                <a:extLst>
                  <a:ext uri="{FF2B5EF4-FFF2-40B4-BE49-F238E27FC236}">
                    <a16:creationId xmlns:a16="http://schemas.microsoft.com/office/drawing/2014/main" id="{4016C676-ABD6-0ED3-7F81-841E87F830CD}"/>
                  </a:ext>
                </a:extLst>
              </p:cNvPr>
              <p:cNvSpPr/>
              <p:nvPr/>
            </p:nvSpPr>
            <p:spPr>
              <a:xfrm>
                <a:off x="6297065" y="4495655"/>
                <a:ext cx="360485" cy="227119"/>
              </a:xfrm>
              <a:prstGeom prst="upArrow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8" name="Agrupar 37">
              <a:extLst>
                <a:ext uri="{FF2B5EF4-FFF2-40B4-BE49-F238E27FC236}">
                  <a16:creationId xmlns:a16="http://schemas.microsoft.com/office/drawing/2014/main" id="{F2DBA804-C507-357B-5943-84A59F17032D}"/>
                </a:ext>
              </a:extLst>
            </p:cNvPr>
            <p:cNvGrpSpPr/>
            <p:nvPr/>
          </p:nvGrpSpPr>
          <p:grpSpPr>
            <a:xfrm>
              <a:off x="1116145" y="1639998"/>
              <a:ext cx="9954452" cy="467358"/>
              <a:chOff x="1164599" y="1412007"/>
              <a:chExt cx="9905998" cy="467358"/>
            </a:xfrm>
          </p:grpSpPr>
          <p:sp>
            <p:nvSpPr>
              <p:cNvPr id="34" name="Retângulo 33">
                <a:extLst>
                  <a:ext uri="{FF2B5EF4-FFF2-40B4-BE49-F238E27FC236}">
                    <a16:creationId xmlns:a16="http://schemas.microsoft.com/office/drawing/2014/main" id="{B0FB2A32-00EA-9502-F174-EFF25D7F2062}"/>
                  </a:ext>
                </a:extLst>
              </p:cNvPr>
              <p:cNvSpPr/>
              <p:nvPr/>
            </p:nvSpPr>
            <p:spPr>
              <a:xfrm>
                <a:off x="1164599" y="1412007"/>
                <a:ext cx="9905998" cy="467358"/>
              </a:xfrm>
              <a:prstGeom prst="rect">
                <a:avLst/>
              </a:prstGeom>
              <a:solidFill>
                <a:srgbClr val="00206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Retângulo 34">
                <a:extLst>
                  <a:ext uri="{FF2B5EF4-FFF2-40B4-BE49-F238E27FC236}">
                    <a16:creationId xmlns:a16="http://schemas.microsoft.com/office/drawing/2014/main" id="{B80181A2-4275-A1F3-5AAD-1FF69C28A6C1}"/>
                  </a:ext>
                </a:extLst>
              </p:cNvPr>
              <p:cNvSpPr/>
              <p:nvPr/>
            </p:nvSpPr>
            <p:spPr>
              <a:xfrm>
                <a:off x="4545909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7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social</a:t>
                </a:r>
              </a:p>
            </p:txBody>
          </p:sp>
          <p:sp>
            <p:nvSpPr>
              <p:cNvPr id="36" name="Retângulo 35">
                <a:extLst>
                  <a:ext uri="{FF2B5EF4-FFF2-40B4-BE49-F238E27FC236}">
                    <a16:creationId xmlns:a16="http://schemas.microsoft.com/office/drawing/2014/main" id="{FB45F38B-72BD-7678-A0CC-D0C3915B2BFC}"/>
                  </a:ext>
                </a:extLst>
              </p:cNvPr>
              <p:cNvSpPr/>
              <p:nvPr/>
            </p:nvSpPr>
            <p:spPr>
              <a:xfrm>
                <a:off x="7860623" y="1441214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7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Qualidade de vida</a:t>
                </a:r>
              </a:p>
            </p:txBody>
          </p:sp>
          <p:sp>
            <p:nvSpPr>
              <p:cNvPr id="37" name="Retângulo 36">
                <a:extLst>
                  <a:ext uri="{FF2B5EF4-FFF2-40B4-BE49-F238E27FC236}">
                    <a16:creationId xmlns:a16="http://schemas.microsoft.com/office/drawing/2014/main" id="{B78145DF-9680-0771-10F5-58283B60137E}"/>
                  </a:ext>
                </a:extLst>
              </p:cNvPr>
              <p:cNvSpPr/>
              <p:nvPr/>
            </p:nvSpPr>
            <p:spPr>
              <a:xfrm>
                <a:off x="1239977" y="1441213"/>
                <a:ext cx="3056524" cy="403612"/>
              </a:xfrm>
              <a:prstGeom prst="rect">
                <a:avLst/>
              </a:prstGeom>
              <a:noFill/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pt-BR" sz="1700" b="1" dirty="0">
                    <a:solidFill>
                      <a:schemeClr val="bg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Desenvolvimento econômico</a:t>
                </a:r>
              </a:p>
            </p:txBody>
          </p:sp>
        </p:grpSp>
        <p:sp>
          <p:nvSpPr>
            <p:cNvPr id="39" name="Retângulo 38">
              <a:extLst>
                <a:ext uri="{FF2B5EF4-FFF2-40B4-BE49-F238E27FC236}">
                  <a16:creationId xmlns:a16="http://schemas.microsoft.com/office/drawing/2014/main" id="{7BFD7CEE-3B1A-6799-450E-EB086F6EF2C3}"/>
                </a:ext>
              </a:extLst>
            </p:cNvPr>
            <p:cNvSpPr/>
            <p:nvPr/>
          </p:nvSpPr>
          <p:spPr>
            <a:xfrm>
              <a:off x="5009875" y="5227890"/>
              <a:ext cx="2846471" cy="1061193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700" b="1" dirty="0">
                  <a:solidFill>
                    <a:srgbClr val="00B0F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Capital humano (estoque)</a:t>
              </a:r>
            </a:p>
            <a:p>
              <a:pPr marL="171450" lvl="1" indent="-171450" defTabSz="9334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700" dirty="0">
                  <a:solidFill>
                    <a:srgbClr val="00B0F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Pessoal docente</a:t>
              </a:r>
            </a:p>
            <a:p>
              <a:pPr marL="171450" lvl="1" indent="-171450" defTabSz="9334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700" dirty="0">
                  <a:solidFill>
                    <a:srgbClr val="00B0F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Altas titulações</a:t>
              </a:r>
            </a:p>
          </p:txBody>
        </p:sp>
        <p:sp>
          <p:nvSpPr>
            <p:cNvPr id="40" name="Retângulo 39">
              <a:extLst>
                <a:ext uri="{FF2B5EF4-FFF2-40B4-BE49-F238E27FC236}">
                  <a16:creationId xmlns:a16="http://schemas.microsoft.com/office/drawing/2014/main" id="{904A0AF0-0A48-D2E7-64D3-BCE717C1E49D}"/>
                </a:ext>
              </a:extLst>
            </p:cNvPr>
            <p:cNvSpPr/>
            <p:nvPr/>
          </p:nvSpPr>
          <p:spPr>
            <a:xfrm>
              <a:off x="7994879" y="5227891"/>
              <a:ext cx="2921518" cy="1061193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700" b="1" dirty="0">
                  <a:latin typeface="Cambria" panose="02040503050406030204" pitchFamily="18" charset="0"/>
                  <a:ea typeface="Cambria" panose="02040503050406030204" pitchFamily="18" charset="0"/>
                </a:rPr>
                <a:t>Infraestrutura</a:t>
              </a:r>
            </a:p>
            <a:p>
              <a:pPr marL="171450" lvl="1" indent="-171450" defTabSz="9334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700" dirty="0">
                  <a:latin typeface="Cambria" panose="02040503050406030204" pitchFamily="18" charset="0"/>
                  <a:ea typeface="Cambria" panose="02040503050406030204" pitchFamily="18" charset="0"/>
                </a:rPr>
                <a:t>Laboratórios </a:t>
              </a:r>
            </a:p>
            <a:p>
              <a:pPr marL="171450" lvl="1" indent="-171450" defTabSz="9334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700" dirty="0">
                  <a:solidFill>
                    <a:srgbClr val="00B0F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IES</a:t>
              </a:r>
            </a:p>
            <a:p>
              <a:pPr marL="171450" lvl="1" indent="-171450" defTabSz="9334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"/>
              </a:pPr>
              <a:r>
                <a:rPr lang="pt-BR" sz="1700" dirty="0">
                  <a:latin typeface="Cambria" panose="02040503050406030204" pitchFamily="18" charset="0"/>
                  <a:ea typeface="Cambria" panose="02040503050406030204" pitchFamily="18" charset="0"/>
                </a:rPr>
                <a:t>Capacidades tecnológicas</a:t>
              </a:r>
            </a:p>
          </p:txBody>
        </p:sp>
        <p:sp>
          <p:nvSpPr>
            <p:cNvPr id="41" name="Retângulo 40">
              <a:extLst>
                <a:ext uri="{FF2B5EF4-FFF2-40B4-BE49-F238E27FC236}">
                  <a16:creationId xmlns:a16="http://schemas.microsoft.com/office/drawing/2014/main" id="{72C7590D-96AF-F1E1-48D7-288CC2C9F2BD}"/>
                </a:ext>
              </a:extLst>
            </p:cNvPr>
            <p:cNvSpPr/>
            <p:nvPr/>
          </p:nvSpPr>
          <p:spPr>
            <a:xfrm>
              <a:off x="2085658" y="5227890"/>
              <a:ext cx="2846471" cy="1061193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BR" sz="1700" b="1" dirty="0">
                  <a:latin typeface="Cambria" panose="02040503050406030204" pitchFamily="18" charset="0"/>
                  <a:ea typeface="Cambria" panose="02040503050406030204" pitchFamily="18" charset="0"/>
                </a:rPr>
                <a:t>Suporte</a:t>
              </a:r>
            </a:p>
            <a:p>
              <a:pPr marL="171450" lvl="1" indent="-171450" defTabSz="9334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700" dirty="0">
                  <a:solidFill>
                    <a:srgbClr val="00B0F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Bolsas de estudo</a:t>
              </a:r>
            </a:p>
            <a:p>
              <a:pPr marL="171450" lvl="1" indent="-171450" defTabSz="9334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700" dirty="0">
                  <a:latin typeface="Cambria" panose="02040503050406030204" pitchFamily="18" charset="0"/>
                  <a:ea typeface="Cambria" panose="02040503050406030204" pitchFamily="18" charset="0"/>
                </a:rPr>
                <a:t>Financiamento direto</a:t>
              </a:r>
            </a:p>
            <a:p>
              <a:pPr marL="171450" lvl="1" indent="-171450" defTabSz="9334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pt-BR" sz="1700" dirty="0">
                  <a:latin typeface="Cambria" panose="02040503050406030204" pitchFamily="18" charset="0"/>
                  <a:ea typeface="Cambria" panose="02040503050406030204" pitchFamily="18" charset="0"/>
                </a:rPr>
                <a:t>Suporte à inovação</a:t>
              </a:r>
              <a:endParaRPr lang="pt-BR" sz="17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2286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9EF3FB-F286-F7A2-90E2-BDEF5EB75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Funções governamentais de CTIES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DA33DF-4E1E-6C73-D294-867558AC89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24307"/>
            <a:ext cx="10058400" cy="4328437"/>
          </a:xfrm>
        </p:spPr>
        <p:txBody>
          <a:bodyPr>
            <a:normAutofit fontScale="92500"/>
          </a:bodyPr>
          <a:lstStyle/>
          <a:p>
            <a:r>
              <a:rPr lang="pt-BR" dirty="0"/>
              <a:t>Relativo às funções de Governo concernentes às atividades de CTIES (BRASIL–MCTI, 2015), temos três funções, articuladas com o modelo geral proposto :</a:t>
            </a:r>
          </a:p>
          <a:p>
            <a:pPr marL="731520" lvl="1" indent="-457200">
              <a:buFont typeface="+mj-lt"/>
              <a:buAutoNum type="arabicPeriod"/>
            </a:pPr>
            <a:r>
              <a:rPr lang="pt-BR" dirty="0"/>
              <a:t>Desenvolvimento Científico </a:t>
            </a:r>
          </a:p>
          <a:p>
            <a:pPr lvl="2"/>
            <a:r>
              <a:rPr lang="pt-BR" dirty="0">
                <a:solidFill>
                  <a:srgbClr val="C00000"/>
                </a:solidFill>
              </a:rPr>
              <a:t>Remete a </a:t>
            </a:r>
            <a:r>
              <a:rPr lang="pt-BR" b="1" dirty="0">
                <a:solidFill>
                  <a:srgbClr val="C00000"/>
                </a:solidFill>
              </a:rPr>
              <a:t>Pessoas e Suporte </a:t>
            </a:r>
            <a:r>
              <a:rPr lang="pt-BR" dirty="0">
                <a:solidFill>
                  <a:srgbClr val="C00000"/>
                </a:solidFill>
              </a:rPr>
              <a:t>e a </a:t>
            </a:r>
            <a:r>
              <a:rPr lang="pt-BR" b="1" dirty="0">
                <a:solidFill>
                  <a:srgbClr val="C00000"/>
                </a:solidFill>
              </a:rPr>
              <a:t>Processos </a:t>
            </a:r>
            <a:r>
              <a:rPr lang="pt-BR" dirty="0">
                <a:solidFill>
                  <a:srgbClr val="C00000"/>
                </a:solidFill>
              </a:rPr>
              <a:t>de Capacitação e Pesquisa e Inovação e a </a:t>
            </a:r>
            <a:r>
              <a:rPr lang="pt-BR" b="1" dirty="0">
                <a:solidFill>
                  <a:srgbClr val="C00000"/>
                </a:solidFill>
              </a:rPr>
              <a:t>Resultados e Impactos</a:t>
            </a:r>
            <a:endParaRPr lang="pt-BR" dirty="0">
              <a:solidFill>
                <a:srgbClr val="C00000"/>
              </a:solidFill>
            </a:endParaRPr>
          </a:p>
          <a:p>
            <a:pPr marL="731520" lvl="1" indent="-457200">
              <a:buFont typeface="+mj-lt"/>
              <a:buAutoNum type="arabicPeriod"/>
            </a:pPr>
            <a:r>
              <a:rPr lang="pt-BR" dirty="0"/>
              <a:t>Desenvolvimento Tecnológico e Engenharia </a:t>
            </a:r>
          </a:p>
          <a:p>
            <a:pPr lvl="2"/>
            <a:r>
              <a:rPr lang="pt-BR" dirty="0">
                <a:solidFill>
                  <a:srgbClr val="C00000"/>
                </a:solidFill>
              </a:rPr>
              <a:t>Remete a </a:t>
            </a:r>
            <a:r>
              <a:rPr lang="pt-BR" b="1" dirty="0">
                <a:solidFill>
                  <a:srgbClr val="C00000"/>
                </a:solidFill>
              </a:rPr>
              <a:t>Pessoas e Suporte </a:t>
            </a:r>
            <a:r>
              <a:rPr lang="pt-BR" dirty="0">
                <a:solidFill>
                  <a:srgbClr val="C00000"/>
                </a:solidFill>
              </a:rPr>
              <a:t>e a </a:t>
            </a:r>
            <a:r>
              <a:rPr lang="pt-BR" b="1" dirty="0">
                <a:solidFill>
                  <a:srgbClr val="C00000"/>
                </a:solidFill>
              </a:rPr>
              <a:t>Processos </a:t>
            </a:r>
            <a:r>
              <a:rPr lang="pt-BR" dirty="0">
                <a:solidFill>
                  <a:srgbClr val="C00000"/>
                </a:solidFill>
              </a:rPr>
              <a:t>de Capacitação e Pesquisa e Inovação e a </a:t>
            </a:r>
            <a:r>
              <a:rPr lang="pt-BR" b="1" dirty="0">
                <a:solidFill>
                  <a:srgbClr val="C00000"/>
                </a:solidFill>
              </a:rPr>
              <a:t>Resultados e Impactos</a:t>
            </a:r>
            <a:endParaRPr lang="pt-BR" dirty="0">
              <a:solidFill>
                <a:srgbClr val="C00000"/>
              </a:solidFill>
            </a:endParaRPr>
          </a:p>
          <a:p>
            <a:pPr marL="731520" lvl="1" indent="-457200">
              <a:buFont typeface="+mj-lt"/>
              <a:buAutoNum type="arabicPeriod"/>
            </a:pPr>
            <a:r>
              <a:rPr lang="pt-BR" dirty="0"/>
              <a:t>Difusão do Conhecimento Científico e Tecnológico</a:t>
            </a:r>
          </a:p>
          <a:p>
            <a:pPr lvl="2"/>
            <a:r>
              <a:rPr lang="pt-BR" dirty="0">
                <a:solidFill>
                  <a:srgbClr val="C00000"/>
                </a:solidFill>
              </a:rPr>
              <a:t>Remete aos </a:t>
            </a:r>
            <a:r>
              <a:rPr lang="pt-BR" b="1" dirty="0">
                <a:solidFill>
                  <a:srgbClr val="C00000"/>
                </a:solidFill>
              </a:rPr>
              <a:t>Processos </a:t>
            </a:r>
            <a:r>
              <a:rPr lang="pt-BR" dirty="0">
                <a:solidFill>
                  <a:srgbClr val="C00000"/>
                </a:solidFill>
              </a:rPr>
              <a:t>relacionados às Pontes e aos </a:t>
            </a:r>
            <a:r>
              <a:rPr lang="pt-BR" b="1" dirty="0">
                <a:solidFill>
                  <a:srgbClr val="C00000"/>
                </a:solidFill>
              </a:rPr>
              <a:t>Resultados e Impactos </a:t>
            </a:r>
            <a:r>
              <a:rPr lang="pt-BR" dirty="0">
                <a:solidFill>
                  <a:srgbClr val="C00000"/>
                </a:solidFill>
              </a:rPr>
              <a:t>associados à Transferência</a:t>
            </a:r>
          </a:p>
        </p:txBody>
      </p:sp>
    </p:spTree>
    <p:extLst>
      <p:ext uri="{BB962C8B-B14F-4D97-AF65-F5344CB8AC3E}">
        <p14:creationId xmlns:p14="http://schemas.microsoft.com/office/powerpoint/2010/main" val="19425637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759_TF56219246.potx" id="{29970EC9-15C1-46E1-A641-C49977573691}" vid="{A89DA22E-8400-4359-8FBF-E73FA969BF5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{31A8D7C1-9A58-44EC-B7D2-ADCFEA0932D2}tf56219246_win32</Template>
  <TotalTime>6773</TotalTime>
  <Words>1627</Words>
  <Application>Microsoft Office PowerPoint</Application>
  <PresentationFormat>Widescreen</PresentationFormat>
  <Paragraphs>492</Paragraphs>
  <Slides>24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31" baseType="lpstr">
      <vt:lpstr>Arial</vt:lpstr>
      <vt:lpstr>Avenir Next LT Pro</vt:lpstr>
      <vt:lpstr>Avenir Next LT Pro Light</vt:lpstr>
      <vt:lpstr>Calibri</vt:lpstr>
      <vt:lpstr>Cambria</vt:lpstr>
      <vt:lpstr>Garamond</vt:lpstr>
      <vt:lpstr>SavonVTI</vt:lpstr>
      <vt:lpstr>Proposta inicial de organização de indicadores</vt:lpstr>
      <vt:lpstr>Conteúdo</vt:lpstr>
      <vt:lpstr>Delineamentos iniciais</vt:lpstr>
      <vt:lpstr>Demandas do Projeto LEMA-FAPESq</vt:lpstr>
      <vt:lpstr>As ações</vt:lpstr>
      <vt:lpstr>As ações - visualização</vt:lpstr>
      <vt:lpstr>Visão estrutural</vt:lpstr>
      <vt:lpstr>Apresentação do PowerPoint</vt:lpstr>
      <vt:lpstr>Funções governamentais de CTIES</vt:lpstr>
      <vt:lpstr>Os indicadores</vt:lpstr>
      <vt:lpstr>Organização e apresentação</vt:lpstr>
      <vt:lpstr>Níveis e usuários</vt:lpstr>
      <vt:lpstr>Apresentação do PowerPoint</vt:lpstr>
      <vt:lpstr>Preliminares</vt:lpstr>
      <vt:lpstr>Perspectiva de Pessoas e Suporte </vt:lpstr>
      <vt:lpstr>Perspectiva de Pessoas e Suporte </vt:lpstr>
      <vt:lpstr>Perspectiva de Pessoas e Suporte </vt:lpstr>
      <vt:lpstr>Perspectiva de Processos</vt:lpstr>
      <vt:lpstr>Perspectiva de Processos</vt:lpstr>
      <vt:lpstr>Perspectiva de Processos</vt:lpstr>
      <vt:lpstr>Perspectiva de Resultados e Impactos</vt:lpstr>
      <vt:lpstr>Perspectiva de Resultados e Impactos</vt:lpstr>
      <vt:lpstr>Perspectiva de Resultados e Impactos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Lorem Ipsum</dc:title>
  <dc:creator>Socorro Sousa</dc:creator>
  <cp:lastModifiedBy>Socorro Sousa</cp:lastModifiedBy>
  <cp:revision>20</cp:revision>
  <dcterms:created xsi:type="dcterms:W3CDTF">2023-12-06T14:46:04Z</dcterms:created>
  <dcterms:modified xsi:type="dcterms:W3CDTF">2023-12-19T15:17:16Z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